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40" r:id="rId1"/>
  </p:sldMasterIdLst>
  <p:notesMasterIdLst>
    <p:notesMasterId r:id="rId13"/>
  </p:notesMasterIdLst>
  <p:sldIdLst>
    <p:sldId id="256" r:id="rId2"/>
    <p:sldId id="258" r:id="rId3"/>
    <p:sldId id="257"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41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29ED21D-7F4C-4ED8-B3BE-3D06A4992409}" type="datetimeFigureOut">
              <a:rPr lang="en-GB" smtClean="0"/>
              <a:t>19/01/2022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9A6230-311E-4370-9D63-5709CB59B9ED}" type="slidenum">
              <a:rPr lang="en-GB" smtClean="0"/>
              <a:t>‹#›</a:t>
            </a:fld>
            <a:endParaRPr lang="en-GB"/>
          </a:p>
        </p:txBody>
      </p:sp>
    </p:spTree>
    <p:extLst>
      <p:ext uri="{BB962C8B-B14F-4D97-AF65-F5344CB8AC3E}">
        <p14:creationId xmlns:p14="http://schemas.microsoft.com/office/powerpoint/2010/main" val="40682404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dirty="0"/>
              <a:pPr/>
              <a:t>1/19/2022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dirty="0"/>
              <a:pPr/>
              <a:t>1/19/2022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586B75A-687E-405C-8A0B-8D00578BA2C3}" type="datetimeFigureOut">
              <a:rPr lang="en-US" dirty="0"/>
              <a:pPr/>
              <a:t>1/19/2022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5586B75A-687E-405C-8A0B-8D00578BA2C3}" type="datetimeFigureOut">
              <a:rPr lang="en-US" dirty="0"/>
              <a:pPr/>
              <a:t>1/19/2022</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dirty="0"/>
              <a:pPr/>
              <a:t>1/19/2022</a:t>
            </a:fld>
            <a:endParaRPr lang="en-US" dirty="0"/>
          </a:p>
        </p:txBody>
      </p:sp>
      <p:sp>
        <p:nvSpPr>
          <p:cNvPr id="11" name="Footer Placeholder 10"/>
          <p:cNvSpPr>
            <a:spLocks noGrp="1"/>
          </p:cNvSpPr>
          <p:nvPr>
            <p:ph type="ftr" sz="quarter" idx="11"/>
          </p:nvPr>
        </p:nvSpPr>
        <p:spPr/>
        <p:txBody>
          <a:bodyPr/>
          <a:lstStyle/>
          <a:p>
            <a:endParaRPr lang="en-US" dirty="0"/>
          </a:p>
        </p:txBody>
      </p:sp>
      <p:sp>
        <p:nvSpPr>
          <p:cNvPr id="12" name="Slide Number Placeholder 11"/>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dirty="0"/>
              <a:pPr/>
              <a:t>1/19/2022</a:t>
            </a:fld>
            <a:endParaRPr lang="en-US" dirty="0"/>
          </a:p>
        </p:txBody>
      </p:sp>
      <p:sp>
        <p:nvSpPr>
          <p:cNvPr id="7" name="Footer Placeholder 6"/>
          <p:cNvSpPr>
            <a:spLocks noGrp="1"/>
          </p:cNvSpPr>
          <p:nvPr>
            <p:ph type="ftr" sz="quarter" idx="11"/>
          </p:nvPr>
        </p:nvSpPr>
        <p:spPr/>
        <p:txBody>
          <a:bodyPr/>
          <a:lstStyle/>
          <a:p>
            <a:endParaRPr lang="en-US" dirty="0"/>
          </a:p>
        </p:txBody>
      </p:sp>
      <p:sp>
        <p:nvSpPr>
          <p:cNvPr id="8" name="Slide Number Placeholder 7"/>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586B75A-687E-405C-8A0B-8D00578BA2C3}" type="datetimeFigureOut">
              <a:rPr lang="en-US" dirty="0"/>
              <a:pPr/>
              <a:t>1/19/2022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a:t>Click to edit Master title style</a:t>
            </a:r>
            <a:endParaRPr lang="en-US" dirty="0"/>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1/19/2022</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1/19/2022</a:t>
            </a:fld>
            <a:endParaRPr lang="en-US" dirty="0"/>
          </a:p>
        </p:txBody>
      </p:sp>
      <p:sp>
        <p:nvSpPr>
          <p:cNvPr id="9" name="Footer Placeholder 8"/>
          <p:cNvSpPr>
            <a:spLocks noGrp="1"/>
          </p:cNvSpPr>
          <p:nvPr>
            <p:ph type="ftr" sz="quarter" idx="11"/>
          </p:nvPr>
        </p:nvSpPr>
        <p:spPr>
          <a:xfrm>
            <a:off x="3499101" y="6356350"/>
            <a:ext cx="5911517" cy="365125"/>
          </a:xfrm>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dirty="0"/>
              <a:pPr/>
              <a:t>1/19/2022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dirty="0"/>
              <a:pPr/>
              <a:t>1/19/2022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5586B75A-687E-405C-8A0B-8D00578BA2C3}" type="datetimeFigureOut">
              <a:rPr lang="en-US" dirty="0"/>
              <a:pPr/>
              <a:t>1/19/2022</a:t>
            </a:fld>
            <a:endParaRPr lang="en-US" dirty="0"/>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en-US" dirty="0"/>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sldNum="0" hdr="0" ftr="0" dt="0"/>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15.pn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1.png"/></Relationships>
</file>

<file path=ppt/slides/_rels/slide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image" Target="../media/image24.svg"/><Relationship Id="rId3" Type="http://schemas.microsoft.com/office/2007/relationships/hdphoto" Target="../media/hdphoto1.wdp"/><Relationship Id="rId7" Type="http://schemas.microsoft.com/office/2007/relationships/hdphoto" Target="../media/hdphoto3.wdp"/><Relationship Id="rId12" Type="http://schemas.openxmlformats.org/officeDocument/2006/relationships/image" Target="../media/image23.png"/><Relationship Id="rId17" Type="http://schemas.openxmlformats.org/officeDocument/2006/relationships/image" Target="../media/image28.svg"/><Relationship Id="rId2" Type="http://schemas.openxmlformats.org/officeDocument/2006/relationships/image" Target="../media/image17.png"/><Relationship Id="rId16" Type="http://schemas.openxmlformats.org/officeDocument/2006/relationships/image" Target="../media/image27.png"/><Relationship Id="rId1" Type="http://schemas.openxmlformats.org/officeDocument/2006/relationships/slideLayout" Target="../slideLayouts/slideLayout2.xml"/><Relationship Id="rId6" Type="http://schemas.openxmlformats.org/officeDocument/2006/relationships/image" Target="../media/image19.png"/><Relationship Id="rId11" Type="http://schemas.openxmlformats.org/officeDocument/2006/relationships/image" Target="../media/image22.svg"/><Relationship Id="rId5" Type="http://schemas.microsoft.com/office/2007/relationships/hdphoto" Target="../media/hdphoto2.wdp"/><Relationship Id="rId15" Type="http://schemas.openxmlformats.org/officeDocument/2006/relationships/image" Target="../media/image26.svg"/><Relationship Id="rId10" Type="http://schemas.openxmlformats.org/officeDocument/2006/relationships/image" Target="../media/image21.png"/><Relationship Id="rId4" Type="http://schemas.openxmlformats.org/officeDocument/2006/relationships/image" Target="../media/image18.png"/><Relationship Id="rId9" Type="http://schemas.microsoft.com/office/2007/relationships/hdphoto" Target="../media/hdphoto4.wdp"/><Relationship Id="rId14" Type="http://schemas.openxmlformats.org/officeDocument/2006/relationships/image" Target="../media/image25.png"/></Relationships>
</file>

<file path=ppt/slides/_rels/slide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9.png"/><Relationship Id="rId1" Type="http://schemas.openxmlformats.org/officeDocument/2006/relationships/slideLayout" Target="../slideLayouts/slideLayout2.xml"/><Relationship Id="rId6" Type="http://schemas.microsoft.com/office/2007/relationships/hdphoto" Target="../media/hdphoto6.wdp"/><Relationship Id="rId5" Type="http://schemas.openxmlformats.org/officeDocument/2006/relationships/image" Target="../media/image32.png"/><Relationship Id="rId4" Type="http://schemas.microsoft.com/office/2007/relationships/hdphoto" Target="../media/hdphoto5.wdp"/></Relationships>
</file>

<file path=ppt/slides/_rels/slide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hyperlink" Target="https://get.plickers.com/" TargetMode="External"/><Relationship Id="rId1" Type="http://schemas.openxmlformats.org/officeDocument/2006/relationships/slideLayout" Target="../slideLayouts/slideLayout2.xml"/><Relationship Id="rId5" Type="http://schemas.openxmlformats.org/officeDocument/2006/relationships/image" Target="../media/image34.png"/><Relationship Id="rId4" Type="http://schemas.openxmlformats.org/officeDocument/2006/relationships/image" Target="../media/image33.png"/></Relationships>
</file>

<file path=ppt/slides/_rels/slide1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 Id="rId4" Type="http://schemas.openxmlformats.org/officeDocument/2006/relationships/image" Target="../media/image3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C83BF4-151F-4CDB-8D68-69CF839C22C1}"/>
              </a:ext>
            </a:extLst>
          </p:cNvPr>
          <p:cNvSpPr>
            <a:spLocks noGrp="1"/>
          </p:cNvSpPr>
          <p:nvPr>
            <p:ph type="ctrTitle"/>
          </p:nvPr>
        </p:nvSpPr>
        <p:spPr/>
        <p:txBody>
          <a:bodyPr anchor="t" anchorCtr="0"/>
          <a:lstStyle/>
          <a:p>
            <a:pPr algn="ctr"/>
            <a:r>
              <a:rPr lang="en-GB" dirty="0">
                <a:latin typeface="Bahnschrift SemiBold SemiConden" panose="020B0502040204020203" pitchFamily="34" charset="0"/>
              </a:rPr>
              <a:t>Teaching and Learning Pocket Guide</a:t>
            </a:r>
            <a:br>
              <a:rPr lang="en-GB" dirty="0">
                <a:latin typeface="Bahnschrift SemiBold SemiConden" panose="020B0502040204020203" pitchFamily="34" charset="0"/>
              </a:rPr>
            </a:br>
            <a:r>
              <a:rPr lang="en-GB" dirty="0">
                <a:latin typeface="Bahnschrift SemiBold SemiConden" panose="020B0502040204020203" pitchFamily="34" charset="0"/>
              </a:rPr>
              <a:t>-Retrieval Practice-</a:t>
            </a:r>
          </a:p>
        </p:txBody>
      </p:sp>
      <p:pic>
        <p:nvPicPr>
          <p:cNvPr id="4" name="Graphic 3">
            <a:extLst>
              <a:ext uri="{FF2B5EF4-FFF2-40B4-BE49-F238E27FC236}">
                <a16:creationId xmlns:a16="http://schemas.microsoft.com/office/drawing/2014/main" id="{1FEE23E1-FE2E-4C29-A4E7-585EC8F209D1}"/>
              </a:ext>
            </a:extLst>
          </p:cNvPr>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827581" y="4273371"/>
            <a:ext cx="3466465" cy="1708150"/>
          </a:xfrm>
          <a:prstGeom prst="rect">
            <a:avLst/>
          </a:prstGeom>
        </p:spPr>
      </p:pic>
      <p:sp>
        <p:nvSpPr>
          <p:cNvPr id="5" name="Oval 4">
            <a:extLst>
              <a:ext uri="{FF2B5EF4-FFF2-40B4-BE49-F238E27FC236}">
                <a16:creationId xmlns:a16="http://schemas.microsoft.com/office/drawing/2014/main" id="{3F158AD6-FC7F-4B9D-A659-D3AB26F03B45}"/>
              </a:ext>
            </a:extLst>
          </p:cNvPr>
          <p:cNvSpPr/>
          <p:nvPr/>
        </p:nvSpPr>
        <p:spPr>
          <a:xfrm>
            <a:off x="7255171" y="4308931"/>
            <a:ext cx="1593215" cy="1672590"/>
          </a:xfrm>
          <a:prstGeom prst="ellipse">
            <a:avLst/>
          </a:prstGeom>
          <a:blipFill dpi="0" rotWithShape="1">
            <a:blip r:embed="rId4">
              <a:extLst>
                <a:ext uri="{28A0092B-C50C-407E-A947-70E740481C1C}">
                  <a14:useLocalDpi xmlns:a14="http://schemas.microsoft.com/office/drawing/2010/main" val="0"/>
                </a:ext>
              </a:extLst>
            </a:blip>
            <a:srcRect/>
            <a:stretch>
              <a:fillRect/>
            </a:stretch>
          </a:blipFill>
          <a:effectLst>
            <a:outerShdw blurRad="50800" dist="50800" dir="5400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p>
        </p:txBody>
      </p:sp>
    </p:spTree>
    <p:extLst>
      <p:ext uri="{BB962C8B-B14F-4D97-AF65-F5344CB8AC3E}">
        <p14:creationId xmlns:p14="http://schemas.microsoft.com/office/powerpoint/2010/main" val="22756037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7ECD80-20BD-4D3C-8C46-F5A15FED9DEF}"/>
              </a:ext>
            </a:extLst>
          </p:cNvPr>
          <p:cNvSpPr>
            <a:spLocks noGrp="1"/>
          </p:cNvSpPr>
          <p:nvPr>
            <p:ph type="title"/>
          </p:nvPr>
        </p:nvSpPr>
        <p:spPr/>
        <p:txBody>
          <a:bodyPr/>
          <a:lstStyle/>
          <a:p>
            <a:r>
              <a:rPr lang="en-GB" dirty="0"/>
              <a:t>Idea 1:</a:t>
            </a:r>
            <a:br>
              <a:rPr lang="en-GB" dirty="0"/>
            </a:br>
            <a:r>
              <a:rPr lang="en-GB" dirty="0"/>
              <a:t>Challenge Grid</a:t>
            </a:r>
            <a:br>
              <a:rPr lang="en-GB" dirty="0"/>
            </a:br>
            <a:br>
              <a:rPr lang="en-GB" dirty="0"/>
            </a:br>
            <a:r>
              <a:rPr lang="en-GB" sz="1600" dirty="0"/>
              <a:t>What can children remember from yesterday’s lesson, how about last week or the week before?</a:t>
            </a:r>
            <a:br>
              <a:rPr lang="en-GB" sz="1600" dirty="0"/>
            </a:br>
            <a:br>
              <a:rPr lang="en-GB" sz="1600" dirty="0"/>
            </a:br>
            <a:r>
              <a:rPr lang="en-GB" sz="1600" dirty="0"/>
              <a:t>A quick 5 minute activity to assess what knowledge is being retained. </a:t>
            </a:r>
            <a:endParaRPr lang="en-GB" dirty="0"/>
          </a:p>
        </p:txBody>
      </p:sp>
      <p:graphicFrame>
        <p:nvGraphicFramePr>
          <p:cNvPr id="4" name="Content Placeholder 3">
            <a:extLst>
              <a:ext uri="{FF2B5EF4-FFF2-40B4-BE49-F238E27FC236}">
                <a16:creationId xmlns:a16="http://schemas.microsoft.com/office/drawing/2014/main" id="{7A8365BE-3339-43A5-92C6-DA12B4204B44}"/>
              </a:ext>
            </a:extLst>
          </p:cNvPr>
          <p:cNvGraphicFramePr>
            <a:graphicFrameLocks noGrp="1"/>
          </p:cNvGraphicFramePr>
          <p:nvPr>
            <p:ph idx="1"/>
            <p:extLst>
              <p:ext uri="{D42A27DB-BD31-4B8C-83A1-F6EECF244321}">
                <p14:modId xmlns:p14="http://schemas.microsoft.com/office/powerpoint/2010/main" val="1908220325"/>
              </p:ext>
            </p:extLst>
          </p:nvPr>
        </p:nvGraphicFramePr>
        <p:xfrm>
          <a:off x="3868738" y="863600"/>
          <a:ext cx="7315200" cy="3708399"/>
        </p:xfrm>
        <a:graphic>
          <a:graphicData uri="http://schemas.openxmlformats.org/drawingml/2006/table">
            <a:tbl>
              <a:tblPr firstRow="1" bandRow="1">
                <a:tableStyleId>{5C22544A-7EE6-4342-B048-85BDC9FD1C3A}</a:tableStyleId>
              </a:tblPr>
              <a:tblGrid>
                <a:gridCol w="1828800">
                  <a:extLst>
                    <a:ext uri="{9D8B030D-6E8A-4147-A177-3AD203B41FA5}">
                      <a16:colId xmlns:a16="http://schemas.microsoft.com/office/drawing/2014/main" val="1139150333"/>
                    </a:ext>
                  </a:extLst>
                </a:gridCol>
                <a:gridCol w="1828800">
                  <a:extLst>
                    <a:ext uri="{9D8B030D-6E8A-4147-A177-3AD203B41FA5}">
                      <a16:colId xmlns:a16="http://schemas.microsoft.com/office/drawing/2014/main" val="600312592"/>
                    </a:ext>
                  </a:extLst>
                </a:gridCol>
                <a:gridCol w="1828800">
                  <a:extLst>
                    <a:ext uri="{9D8B030D-6E8A-4147-A177-3AD203B41FA5}">
                      <a16:colId xmlns:a16="http://schemas.microsoft.com/office/drawing/2014/main" val="3129119358"/>
                    </a:ext>
                  </a:extLst>
                </a:gridCol>
                <a:gridCol w="1828800">
                  <a:extLst>
                    <a:ext uri="{9D8B030D-6E8A-4147-A177-3AD203B41FA5}">
                      <a16:colId xmlns:a16="http://schemas.microsoft.com/office/drawing/2014/main" val="2007511403"/>
                    </a:ext>
                  </a:extLst>
                </a:gridCol>
              </a:tblGrid>
              <a:tr h="1236133">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60000"/>
                        <a:lumOff val="40000"/>
                      </a:schemeClr>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60000"/>
                        <a:lumOff val="40000"/>
                      </a:schemeClr>
                    </a:solidFill>
                  </a:tcPr>
                </a:tc>
                <a:extLst>
                  <a:ext uri="{0D108BD9-81ED-4DB2-BD59-A6C34878D82A}">
                    <a16:rowId xmlns:a16="http://schemas.microsoft.com/office/drawing/2014/main" val="1059599220"/>
                  </a:ext>
                </a:extLst>
              </a:tr>
              <a:tr h="1236133">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60000"/>
                        <a:lumOff val="40000"/>
                      </a:schemeClr>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extLst>
                  <a:ext uri="{0D108BD9-81ED-4DB2-BD59-A6C34878D82A}">
                    <a16:rowId xmlns:a16="http://schemas.microsoft.com/office/drawing/2014/main" val="755502019"/>
                  </a:ext>
                </a:extLst>
              </a:tr>
              <a:tr h="1236133">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lumMod val="60000"/>
                        <a:lumOff val="40000"/>
                      </a:schemeClr>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extLst>
                  <a:ext uri="{0D108BD9-81ED-4DB2-BD59-A6C34878D82A}">
                    <a16:rowId xmlns:a16="http://schemas.microsoft.com/office/drawing/2014/main" val="1229894786"/>
                  </a:ext>
                </a:extLst>
              </a:tr>
            </a:tbl>
          </a:graphicData>
        </a:graphic>
      </p:graphicFrame>
      <p:sp>
        <p:nvSpPr>
          <p:cNvPr id="5" name="Rectangle 4">
            <a:extLst>
              <a:ext uri="{FF2B5EF4-FFF2-40B4-BE49-F238E27FC236}">
                <a16:creationId xmlns:a16="http://schemas.microsoft.com/office/drawing/2014/main" id="{E3AEB086-E4E3-4600-B02B-4197DACA9493}"/>
              </a:ext>
            </a:extLst>
          </p:cNvPr>
          <p:cNvSpPr/>
          <p:nvPr/>
        </p:nvSpPr>
        <p:spPr>
          <a:xfrm>
            <a:off x="4033838" y="4933950"/>
            <a:ext cx="1543050" cy="952500"/>
          </a:xfrm>
          <a:prstGeom prst="rect">
            <a:avLst/>
          </a:prstGeom>
          <a:solidFill>
            <a:schemeClr val="accent3">
              <a:lumMod val="40000"/>
              <a:lumOff val="6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Last Lesson</a:t>
            </a:r>
          </a:p>
          <a:p>
            <a:pPr algn="ctr"/>
            <a:r>
              <a:rPr lang="en-GB" dirty="0">
                <a:solidFill>
                  <a:schemeClr val="tx1"/>
                </a:solidFill>
              </a:rPr>
              <a:t>(1 point)</a:t>
            </a:r>
          </a:p>
        </p:txBody>
      </p:sp>
      <p:sp>
        <p:nvSpPr>
          <p:cNvPr id="6" name="Rectangle 5">
            <a:extLst>
              <a:ext uri="{FF2B5EF4-FFF2-40B4-BE49-F238E27FC236}">
                <a16:creationId xmlns:a16="http://schemas.microsoft.com/office/drawing/2014/main" id="{932020E6-C9B5-41EA-8E69-96FF0D7B401D}"/>
              </a:ext>
            </a:extLst>
          </p:cNvPr>
          <p:cNvSpPr/>
          <p:nvPr/>
        </p:nvSpPr>
        <p:spPr>
          <a:xfrm>
            <a:off x="9496425" y="4933950"/>
            <a:ext cx="1543050" cy="952500"/>
          </a:xfrm>
          <a:prstGeom prst="rect">
            <a:avLst/>
          </a:prstGeom>
          <a:solidFill>
            <a:schemeClr val="accent1">
              <a:lumMod val="60000"/>
              <a:lumOff val="4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Learning from Last Year</a:t>
            </a:r>
          </a:p>
          <a:p>
            <a:pPr algn="ctr"/>
            <a:r>
              <a:rPr lang="en-GB" dirty="0">
                <a:solidFill>
                  <a:schemeClr val="tx1"/>
                </a:solidFill>
              </a:rPr>
              <a:t>(5 points)</a:t>
            </a:r>
          </a:p>
        </p:txBody>
      </p:sp>
      <p:sp>
        <p:nvSpPr>
          <p:cNvPr id="7" name="Rectangle 6">
            <a:extLst>
              <a:ext uri="{FF2B5EF4-FFF2-40B4-BE49-F238E27FC236}">
                <a16:creationId xmlns:a16="http://schemas.microsoft.com/office/drawing/2014/main" id="{4A4BD0CC-3DDF-4692-ADE2-78C05EC5170C}"/>
              </a:ext>
            </a:extLst>
          </p:cNvPr>
          <p:cNvSpPr/>
          <p:nvPr/>
        </p:nvSpPr>
        <p:spPr>
          <a:xfrm>
            <a:off x="7658101" y="4933950"/>
            <a:ext cx="1543050" cy="952500"/>
          </a:xfrm>
          <a:prstGeom prst="rect">
            <a:avLst/>
          </a:prstGeom>
          <a:solidFill>
            <a:schemeClr val="accent6">
              <a:lumMod val="60000"/>
              <a:lumOff val="4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Learning from 2 weeks ago (3 points)</a:t>
            </a:r>
          </a:p>
        </p:txBody>
      </p:sp>
      <p:sp>
        <p:nvSpPr>
          <p:cNvPr id="8" name="Rectangle 7">
            <a:extLst>
              <a:ext uri="{FF2B5EF4-FFF2-40B4-BE49-F238E27FC236}">
                <a16:creationId xmlns:a16="http://schemas.microsoft.com/office/drawing/2014/main" id="{CB335698-4B0D-488A-B3EE-4553FD6AB88E}"/>
              </a:ext>
            </a:extLst>
          </p:cNvPr>
          <p:cNvSpPr/>
          <p:nvPr/>
        </p:nvSpPr>
        <p:spPr>
          <a:xfrm>
            <a:off x="5819777" y="4933950"/>
            <a:ext cx="1543050" cy="952500"/>
          </a:xfrm>
          <a:prstGeom prst="rect">
            <a:avLst/>
          </a:prstGeom>
          <a:solidFill>
            <a:schemeClr val="accent2">
              <a:lumMod val="60000"/>
              <a:lumOff val="40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Last Week’s Learning</a:t>
            </a:r>
          </a:p>
          <a:p>
            <a:pPr algn="ctr"/>
            <a:r>
              <a:rPr lang="en-GB" dirty="0">
                <a:solidFill>
                  <a:schemeClr val="tx1"/>
                </a:solidFill>
              </a:rPr>
              <a:t>(2 points)</a:t>
            </a:r>
          </a:p>
        </p:txBody>
      </p:sp>
      <p:pic>
        <p:nvPicPr>
          <p:cNvPr id="9" name="Picture 8">
            <a:extLst>
              <a:ext uri="{FF2B5EF4-FFF2-40B4-BE49-F238E27FC236}">
                <a16:creationId xmlns:a16="http://schemas.microsoft.com/office/drawing/2014/main" id="{C593A7AE-55C2-437A-94CB-3EA519B83621}"/>
              </a:ext>
            </a:extLst>
          </p:cNvPr>
          <p:cNvPicPr>
            <a:picLocks noChangeAspect="1"/>
          </p:cNvPicPr>
          <p:nvPr/>
        </p:nvPicPr>
        <p:blipFill>
          <a:blip r:embed="rId2"/>
          <a:stretch>
            <a:fillRect/>
          </a:stretch>
        </p:blipFill>
        <p:spPr>
          <a:xfrm>
            <a:off x="4033838" y="971550"/>
            <a:ext cx="1462087" cy="992363"/>
          </a:xfrm>
          <a:prstGeom prst="rect">
            <a:avLst/>
          </a:prstGeom>
        </p:spPr>
      </p:pic>
      <p:pic>
        <p:nvPicPr>
          <p:cNvPr id="10" name="Picture 9">
            <a:extLst>
              <a:ext uri="{FF2B5EF4-FFF2-40B4-BE49-F238E27FC236}">
                <a16:creationId xmlns:a16="http://schemas.microsoft.com/office/drawing/2014/main" id="{33987535-1031-42A9-8013-5333AD7E7AEA}"/>
              </a:ext>
            </a:extLst>
          </p:cNvPr>
          <p:cNvPicPr>
            <a:picLocks noChangeAspect="1"/>
          </p:cNvPicPr>
          <p:nvPr/>
        </p:nvPicPr>
        <p:blipFill>
          <a:blip r:embed="rId3"/>
          <a:stretch>
            <a:fillRect/>
          </a:stretch>
        </p:blipFill>
        <p:spPr>
          <a:xfrm>
            <a:off x="7658101" y="2184399"/>
            <a:ext cx="1543050" cy="1066800"/>
          </a:xfrm>
          <a:prstGeom prst="rect">
            <a:avLst/>
          </a:prstGeom>
        </p:spPr>
      </p:pic>
      <p:pic>
        <p:nvPicPr>
          <p:cNvPr id="11" name="Picture 10">
            <a:extLst>
              <a:ext uri="{FF2B5EF4-FFF2-40B4-BE49-F238E27FC236}">
                <a16:creationId xmlns:a16="http://schemas.microsoft.com/office/drawing/2014/main" id="{1A83331C-9F3E-48BF-85CE-39C82D5A1D37}"/>
              </a:ext>
            </a:extLst>
          </p:cNvPr>
          <p:cNvPicPr>
            <a:picLocks noChangeAspect="1"/>
          </p:cNvPicPr>
          <p:nvPr/>
        </p:nvPicPr>
        <p:blipFill>
          <a:blip r:embed="rId4"/>
          <a:stretch>
            <a:fillRect/>
          </a:stretch>
        </p:blipFill>
        <p:spPr>
          <a:xfrm>
            <a:off x="9453562" y="3424428"/>
            <a:ext cx="1628775" cy="1071372"/>
          </a:xfrm>
          <a:prstGeom prst="rect">
            <a:avLst/>
          </a:prstGeom>
        </p:spPr>
      </p:pic>
      <p:pic>
        <p:nvPicPr>
          <p:cNvPr id="13" name="Picture 12">
            <a:extLst>
              <a:ext uri="{FF2B5EF4-FFF2-40B4-BE49-F238E27FC236}">
                <a16:creationId xmlns:a16="http://schemas.microsoft.com/office/drawing/2014/main" id="{C741934C-B781-4816-B64B-18F3114FE02F}"/>
              </a:ext>
            </a:extLst>
          </p:cNvPr>
          <p:cNvPicPr>
            <a:picLocks noChangeAspect="1"/>
          </p:cNvPicPr>
          <p:nvPr/>
        </p:nvPicPr>
        <p:blipFill>
          <a:blip r:embed="rId5"/>
          <a:stretch>
            <a:fillRect/>
          </a:stretch>
        </p:blipFill>
        <p:spPr>
          <a:xfrm>
            <a:off x="5743576" y="1123837"/>
            <a:ext cx="1724024" cy="700010"/>
          </a:xfrm>
          <a:prstGeom prst="rect">
            <a:avLst/>
          </a:prstGeom>
        </p:spPr>
      </p:pic>
      <p:pic>
        <p:nvPicPr>
          <p:cNvPr id="14" name="Picture 13">
            <a:extLst>
              <a:ext uri="{FF2B5EF4-FFF2-40B4-BE49-F238E27FC236}">
                <a16:creationId xmlns:a16="http://schemas.microsoft.com/office/drawing/2014/main" id="{185B73DC-6762-4EF9-93F2-B5FED6C0EBC4}"/>
              </a:ext>
            </a:extLst>
          </p:cNvPr>
          <p:cNvPicPr>
            <a:picLocks noChangeAspect="1"/>
          </p:cNvPicPr>
          <p:nvPr/>
        </p:nvPicPr>
        <p:blipFill>
          <a:blip r:embed="rId6"/>
          <a:stretch>
            <a:fillRect/>
          </a:stretch>
        </p:blipFill>
        <p:spPr>
          <a:xfrm>
            <a:off x="3950493" y="2325864"/>
            <a:ext cx="1628775" cy="703086"/>
          </a:xfrm>
          <a:prstGeom prst="rect">
            <a:avLst/>
          </a:prstGeom>
        </p:spPr>
      </p:pic>
      <p:pic>
        <p:nvPicPr>
          <p:cNvPr id="15" name="Picture 14">
            <a:extLst>
              <a:ext uri="{FF2B5EF4-FFF2-40B4-BE49-F238E27FC236}">
                <a16:creationId xmlns:a16="http://schemas.microsoft.com/office/drawing/2014/main" id="{6B9C5A40-E6B0-4871-B7FB-DA189CB2E1E1}"/>
              </a:ext>
            </a:extLst>
          </p:cNvPr>
          <p:cNvPicPr>
            <a:picLocks noChangeAspect="1"/>
          </p:cNvPicPr>
          <p:nvPr/>
        </p:nvPicPr>
        <p:blipFill>
          <a:blip r:embed="rId7"/>
          <a:stretch>
            <a:fillRect/>
          </a:stretch>
        </p:blipFill>
        <p:spPr>
          <a:xfrm>
            <a:off x="5819777" y="3535893"/>
            <a:ext cx="1628774" cy="756216"/>
          </a:xfrm>
          <a:prstGeom prst="rect">
            <a:avLst/>
          </a:prstGeom>
        </p:spPr>
      </p:pic>
      <p:pic>
        <p:nvPicPr>
          <p:cNvPr id="16" name="Picture 15">
            <a:extLst>
              <a:ext uri="{FF2B5EF4-FFF2-40B4-BE49-F238E27FC236}">
                <a16:creationId xmlns:a16="http://schemas.microsoft.com/office/drawing/2014/main" id="{4E110552-A305-4991-8348-026B7C4B24BB}"/>
              </a:ext>
            </a:extLst>
          </p:cNvPr>
          <p:cNvPicPr>
            <a:picLocks noChangeAspect="1"/>
          </p:cNvPicPr>
          <p:nvPr/>
        </p:nvPicPr>
        <p:blipFill>
          <a:blip r:embed="rId8"/>
          <a:stretch>
            <a:fillRect/>
          </a:stretch>
        </p:blipFill>
        <p:spPr>
          <a:xfrm>
            <a:off x="7658101" y="954617"/>
            <a:ext cx="1513943" cy="1009295"/>
          </a:xfrm>
          <a:prstGeom prst="rect">
            <a:avLst/>
          </a:prstGeom>
        </p:spPr>
      </p:pic>
      <p:pic>
        <p:nvPicPr>
          <p:cNvPr id="17" name="Picture 16">
            <a:extLst>
              <a:ext uri="{FF2B5EF4-FFF2-40B4-BE49-F238E27FC236}">
                <a16:creationId xmlns:a16="http://schemas.microsoft.com/office/drawing/2014/main" id="{8C87826B-1A55-4A9D-ABFF-0170B33131DF}"/>
              </a:ext>
            </a:extLst>
          </p:cNvPr>
          <p:cNvPicPr>
            <a:picLocks noChangeAspect="1"/>
          </p:cNvPicPr>
          <p:nvPr/>
        </p:nvPicPr>
        <p:blipFill>
          <a:blip r:embed="rId9"/>
          <a:stretch>
            <a:fillRect/>
          </a:stretch>
        </p:blipFill>
        <p:spPr>
          <a:xfrm>
            <a:off x="9524401" y="2189352"/>
            <a:ext cx="1515074" cy="1061847"/>
          </a:xfrm>
          <a:prstGeom prst="rect">
            <a:avLst/>
          </a:prstGeom>
        </p:spPr>
      </p:pic>
      <p:pic>
        <p:nvPicPr>
          <p:cNvPr id="18" name="Picture 17">
            <a:extLst>
              <a:ext uri="{FF2B5EF4-FFF2-40B4-BE49-F238E27FC236}">
                <a16:creationId xmlns:a16="http://schemas.microsoft.com/office/drawing/2014/main" id="{B92DDE8B-A6F8-49D7-8CBF-78F90BEAC2EE}"/>
              </a:ext>
            </a:extLst>
          </p:cNvPr>
          <p:cNvPicPr>
            <a:picLocks noChangeAspect="1"/>
          </p:cNvPicPr>
          <p:nvPr/>
        </p:nvPicPr>
        <p:blipFill>
          <a:blip r:embed="rId10"/>
          <a:stretch>
            <a:fillRect/>
          </a:stretch>
        </p:blipFill>
        <p:spPr>
          <a:xfrm>
            <a:off x="4033838" y="3424428"/>
            <a:ext cx="1462087" cy="1025781"/>
          </a:xfrm>
          <a:prstGeom prst="rect">
            <a:avLst/>
          </a:prstGeom>
        </p:spPr>
      </p:pic>
      <p:pic>
        <p:nvPicPr>
          <p:cNvPr id="19" name="Picture 18">
            <a:extLst>
              <a:ext uri="{FF2B5EF4-FFF2-40B4-BE49-F238E27FC236}">
                <a16:creationId xmlns:a16="http://schemas.microsoft.com/office/drawing/2014/main" id="{DB177929-6F4A-48D1-B3A5-6BD9BC3BEE8D}"/>
              </a:ext>
            </a:extLst>
          </p:cNvPr>
          <p:cNvPicPr>
            <a:picLocks noChangeAspect="1"/>
          </p:cNvPicPr>
          <p:nvPr/>
        </p:nvPicPr>
        <p:blipFill>
          <a:blip r:embed="rId11"/>
          <a:stretch>
            <a:fillRect/>
          </a:stretch>
        </p:blipFill>
        <p:spPr>
          <a:xfrm>
            <a:off x="9421324" y="1173693"/>
            <a:ext cx="1693250" cy="588075"/>
          </a:xfrm>
          <a:prstGeom prst="rect">
            <a:avLst/>
          </a:prstGeom>
        </p:spPr>
      </p:pic>
      <p:pic>
        <p:nvPicPr>
          <p:cNvPr id="20" name="Picture 19">
            <a:extLst>
              <a:ext uri="{FF2B5EF4-FFF2-40B4-BE49-F238E27FC236}">
                <a16:creationId xmlns:a16="http://schemas.microsoft.com/office/drawing/2014/main" id="{C56DE290-5015-4128-B2EA-21085D02D12E}"/>
              </a:ext>
            </a:extLst>
          </p:cNvPr>
          <p:cNvPicPr>
            <a:picLocks noChangeAspect="1"/>
          </p:cNvPicPr>
          <p:nvPr/>
        </p:nvPicPr>
        <p:blipFill>
          <a:blip r:embed="rId12"/>
          <a:stretch>
            <a:fillRect/>
          </a:stretch>
        </p:blipFill>
        <p:spPr>
          <a:xfrm>
            <a:off x="5797507" y="2272733"/>
            <a:ext cx="1630453" cy="844551"/>
          </a:xfrm>
          <a:prstGeom prst="rect">
            <a:avLst/>
          </a:prstGeom>
        </p:spPr>
      </p:pic>
      <p:pic>
        <p:nvPicPr>
          <p:cNvPr id="21" name="Picture 20">
            <a:extLst>
              <a:ext uri="{FF2B5EF4-FFF2-40B4-BE49-F238E27FC236}">
                <a16:creationId xmlns:a16="http://schemas.microsoft.com/office/drawing/2014/main" id="{D21FDE16-7572-405D-8D80-61E7BE29B6F0}"/>
              </a:ext>
            </a:extLst>
          </p:cNvPr>
          <p:cNvPicPr>
            <a:picLocks noChangeAspect="1"/>
          </p:cNvPicPr>
          <p:nvPr/>
        </p:nvPicPr>
        <p:blipFill>
          <a:blip r:embed="rId13"/>
          <a:stretch>
            <a:fillRect/>
          </a:stretch>
        </p:blipFill>
        <p:spPr>
          <a:xfrm>
            <a:off x="7772403" y="3473439"/>
            <a:ext cx="1254125" cy="976770"/>
          </a:xfrm>
          <a:prstGeom prst="rect">
            <a:avLst/>
          </a:prstGeom>
        </p:spPr>
      </p:pic>
    </p:spTree>
    <p:extLst>
      <p:ext uri="{BB962C8B-B14F-4D97-AF65-F5344CB8AC3E}">
        <p14:creationId xmlns:p14="http://schemas.microsoft.com/office/powerpoint/2010/main" val="11639228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470FBF-0927-4F90-8944-111EF2983B1C}"/>
              </a:ext>
            </a:extLst>
          </p:cNvPr>
          <p:cNvSpPr>
            <a:spLocks noGrp="1"/>
          </p:cNvSpPr>
          <p:nvPr>
            <p:ph type="title"/>
          </p:nvPr>
        </p:nvSpPr>
        <p:spPr/>
        <p:txBody>
          <a:bodyPr/>
          <a:lstStyle/>
          <a:p>
            <a:r>
              <a:rPr lang="en-GB" dirty="0"/>
              <a:t>Idea 2:</a:t>
            </a:r>
            <a:br>
              <a:rPr lang="en-GB" dirty="0"/>
            </a:br>
            <a:r>
              <a:rPr lang="en-GB" dirty="0"/>
              <a:t>Knowledge ‘Rubik’s cube’</a:t>
            </a:r>
            <a:br>
              <a:rPr lang="en-GB" dirty="0"/>
            </a:br>
            <a:br>
              <a:rPr lang="en-GB" sz="1600" dirty="0"/>
            </a:br>
            <a:r>
              <a:rPr lang="en-GB" sz="1600" dirty="0"/>
              <a:t>Can the children remember key vocabulary and knowledge linked to key concepts?</a:t>
            </a:r>
            <a:br>
              <a:rPr lang="en-GB" sz="1600" dirty="0"/>
            </a:br>
            <a:r>
              <a:rPr lang="en-GB" sz="1600" dirty="0"/>
              <a:t>Here, the children are to match the vocabulary to the concepts – this resource can easily be adapted to any area of the curriculum. </a:t>
            </a:r>
            <a:br>
              <a:rPr lang="en-GB" sz="1600" dirty="0"/>
            </a:br>
            <a:r>
              <a:rPr lang="en-GB" sz="1600" dirty="0"/>
              <a:t>It could be used as part of a pre and post topic assessment. </a:t>
            </a:r>
            <a:br>
              <a:rPr lang="en-GB" dirty="0"/>
            </a:br>
            <a:endParaRPr lang="en-GB" dirty="0"/>
          </a:p>
        </p:txBody>
      </p:sp>
      <p:pic>
        <p:nvPicPr>
          <p:cNvPr id="4" name="Picture 3">
            <a:extLst>
              <a:ext uri="{FF2B5EF4-FFF2-40B4-BE49-F238E27FC236}">
                <a16:creationId xmlns:a16="http://schemas.microsoft.com/office/drawing/2014/main" id="{412AD649-D442-413D-A4B0-5EA1326EC7D7}"/>
              </a:ext>
            </a:extLst>
          </p:cNvPr>
          <p:cNvPicPr>
            <a:picLocks noChangeAspect="1"/>
          </p:cNvPicPr>
          <p:nvPr/>
        </p:nvPicPr>
        <p:blipFill>
          <a:blip r:embed="rId2"/>
          <a:stretch>
            <a:fillRect/>
          </a:stretch>
        </p:blipFill>
        <p:spPr>
          <a:xfrm>
            <a:off x="3697488" y="209550"/>
            <a:ext cx="3986213" cy="4071836"/>
          </a:xfrm>
          <a:prstGeom prst="rect">
            <a:avLst/>
          </a:prstGeom>
        </p:spPr>
      </p:pic>
      <p:pic>
        <p:nvPicPr>
          <p:cNvPr id="6" name="Picture 5">
            <a:extLst>
              <a:ext uri="{FF2B5EF4-FFF2-40B4-BE49-F238E27FC236}">
                <a16:creationId xmlns:a16="http://schemas.microsoft.com/office/drawing/2014/main" id="{388DE25A-0282-40D5-B6D1-4E85286610A3}"/>
              </a:ext>
            </a:extLst>
          </p:cNvPr>
          <p:cNvPicPr>
            <a:picLocks noChangeAspect="1"/>
          </p:cNvPicPr>
          <p:nvPr/>
        </p:nvPicPr>
        <p:blipFill>
          <a:blip r:embed="rId2"/>
          <a:stretch>
            <a:fillRect/>
          </a:stretch>
        </p:blipFill>
        <p:spPr>
          <a:xfrm>
            <a:off x="7548562" y="2438400"/>
            <a:ext cx="3986213" cy="4071836"/>
          </a:xfrm>
          <a:prstGeom prst="rect">
            <a:avLst/>
          </a:prstGeom>
        </p:spPr>
      </p:pic>
      <p:sp>
        <p:nvSpPr>
          <p:cNvPr id="5" name="Rectangle 4">
            <a:extLst>
              <a:ext uri="{FF2B5EF4-FFF2-40B4-BE49-F238E27FC236}">
                <a16:creationId xmlns:a16="http://schemas.microsoft.com/office/drawing/2014/main" id="{F06460C4-25B3-470E-8879-6E52A4EDFB22}"/>
              </a:ext>
            </a:extLst>
          </p:cNvPr>
          <p:cNvSpPr/>
          <p:nvPr/>
        </p:nvSpPr>
        <p:spPr>
          <a:xfrm rot="20074515">
            <a:off x="7671901" y="2831762"/>
            <a:ext cx="1729698" cy="232629"/>
          </a:xfrm>
          <a:prstGeom prst="rect">
            <a:avLst/>
          </a:prstGeom>
          <a:solidFill>
            <a:schemeClr val="accent2"/>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Mummification</a:t>
            </a:r>
          </a:p>
        </p:txBody>
      </p:sp>
      <p:sp>
        <p:nvSpPr>
          <p:cNvPr id="8" name="Rectangle 7">
            <a:extLst>
              <a:ext uri="{FF2B5EF4-FFF2-40B4-BE49-F238E27FC236}">
                <a16:creationId xmlns:a16="http://schemas.microsoft.com/office/drawing/2014/main" id="{08452716-48A8-48CA-98D8-AE656F169015}"/>
              </a:ext>
            </a:extLst>
          </p:cNvPr>
          <p:cNvSpPr/>
          <p:nvPr/>
        </p:nvSpPr>
        <p:spPr>
          <a:xfrm rot="18984164">
            <a:off x="9784988" y="5786892"/>
            <a:ext cx="1729698" cy="468462"/>
          </a:xfrm>
          <a:prstGeom prst="rect">
            <a:avLst/>
          </a:prstGeom>
          <a:solidFill>
            <a:srgbClr val="00B0F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Discovery of Tutankhamun’s tomb</a:t>
            </a:r>
            <a:endParaRPr lang="en-GB" sz="1100" dirty="0">
              <a:solidFill>
                <a:schemeClr val="tx1"/>
              </a:solidFill>
            </a:endParaRPr>
          </a:p>
        </p:txBody>
      </p:sp>
      <p:sp>
        <p:nvSpPr>
          <p:cNvPr id="9" name="Rectangle 8">
            <a:extLst>
              <a:ext uri="{FF2B5EF4-FFF2-40B4-BE49-F238E27FC236}">
                <a16:creationId xmlns:a16="http://schemas.microsoft.com/office/drawing/2014/main" id="{90390931-24FE-49B8-8CC7-6A3CB473F242}"/>
              </a:ext>
            </a:extLst>
          </p:cNvPr>
          <p:cNvSpPr/>
          <p:nvPr/>
        </p:nvSpPr>
        <p:spPr>
          <a:xfrm rot="15738529">
            <a:off x="6870682" y="4358003"/>
            <a:ext cx="1729698" cy="232629"/>
          </a:xfrm>
          <a:prstGeom prst="rect">
            <a:avLst/>
          </a:prstGeom>
          <a:solidFill>
            <a:srgbClr val="FF00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Gods and Goddesses</a:t>
            </a:r>
          </a:p>
        </p:txBody>
      </p:sp>
      <p:sp>
        <p:nvSpPr>
          <p:cNvPr id="7" name="Rectangle 6">
            <a:extLst>
              <a:ext uri="{FF2B5EF4-FFF2-40B4-BE49-F238E27FC236}">
                <a16:creationId xmlns:a16="http://schemas.microsoft.com/office/drawing/2014/main" id="{71254255-E436-4115-B860-5F88F0E6232D}"/>
              </a:ext>
            </a:extLst>
          </p:cNvPr>
          <p:cNvSpPr/>
          <p:nvPr/>
        </p:nvSpPr>
        <p:spPr>
          <a:xfrm rot="1468665">
            <a:off x="4060590" y="1492992"/>
            <a:ext cx="571500" cy="533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rPr>
              <a:t>1922</a:t>
            </a:r>
          </a:p>
        </p:txBody>
      </p:sp>
      <p:sp>
        <p:nvSpPr>
          <p:cNvPr id="11" name="Rectangle 10">
            <a:extLst>
              <a:ext uri="{FF2B5EF4-FFF2-40B4-BE49-F238E27FC236}">
                <a16:creationId xmlns:a16="http://schemas.microsoft.com/office/drawing/2014/main" id="{556240F1-B710-41FF-A9F7-F0B704696163}"/>
              </a:ext>
            </a:extLst>
          </p:cNvPr>
          <p:cNvSpPr/>
          <p:nvPr/>
        </p:nvSpPr>
        <p:spPr>
          <a:xfrm rot="946417">
            <a:off x="6544924" y="845088"/>
            <a:ext cx="616185" cy="533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rPr>
              <a:t>Howard Carter</a:t>
            </a:r>
          </a:p>
        </p:txBody>
      </p:sp>
      <p:sp>
        <p:nvSpPr>
          <p:cNvPr id="12" name="Rectangle 11">
            <a:extLst>
              <a:ext uri="{FF2B5EF4-FFF2-40B4-BE49-F238E27FC236}">
                <a16:creationId xmlns:a16="http://schemas.microsoft.com/office/drawing/2014/main" id="{31E31FD6-B18B-4F38-8254-E32F5B685682}"/>
              </a:ext>
            </a:extLst>
          </p:cNvPr>
          <p:cNvSpPr/>
          <p:nvPr/>
        </p:nvSpPr>
        <p:spPr>
          <a:xfrm rot="19516058">
            <a:off x="5986127" y="1993042"/>
            <a:ext cx="571500" cy="533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dirty="0">
                <a:solidFill>
                  <a:schemeClr val="tx1"/>
                </a:solidFill>
              </a:rPr>
              <a:t>Valley of the Kings</a:t>
            </a:r>
          </a:p>
        </p:txBody>
      </p:sp>
      <p:sp>
        <p:nvSpPr>
          <p:cNvPr id="13" name="Rectangle 12">
            <a:extLst>
              <a:ext uri="{FF2B5EF4-FFF2-40B4-BE49-F238E27FC236}">
                <a16:creationId xmlns:a16="http://schemas.microsoft.com/office/drawing/2014/main" id="{DBFC4CA1-D571-4E1E-93BD-3E29C6B1DE66}"/>
              </a:ext>
            </a:extLst>
          </p:cNvPr>
          <p:cNvSpPr/>
          <p:nvPr/>
        </p:nvSpPr>
        <p:spPr>
          <a:xfrm rot="1393085">
            <a:off x="4770817" y="1185496"/>
            <a:ext cx="753067" cy="533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rPr>
              <a:t>Lord Carnarvon</a:t>
            </a:r>
          </a:p>
        </p:txBody>
      </p:sp>
      <p:sp>
        <p:nvSpPr>
          <p:cNvPr id="15" name="Rectangle 14">
            <a:extLst>
              <a:ext uri="{FF2B5EF4-FFF2-40B4-BE49-F238E27FC236}">
                <a16:creationId xmlns:a16="http://schemas.microsoft.com/office/drawing/2014/main" id="{314E1332-4412-4860-814B-E8EAC3ADC2F3}"/>
              </a:ext>
            </a:extLst>
          </p:cNvPr>
          <p:cNvSpPr/>
          <p:nvPr/>
        </p:nvSpPr>
        <p:spPr>
          <a:xfrm rot="1756615">
            <a:off x="4709442" y="2414676"/>
            <a:ext cx="571500" cy="533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rPr>
              <a:t>10 years</a:t>
            </a:r>
          </a:p>
        </p:txBody>
      </p:sp>
      <p:sp>
        <p:nvSpPr>
          <p:cNvPr id="16" name="Rectangle 15">
            <a:extLst>
              <a:ext uri="{FF2B5EF4-FFF2-40B4-BE49-F238E27FC236}">
                <a16:creationId xmlns:a16="http://schemas.microsoft.com/office/drawing/2014/main" id="{788AEE12-5EAD-42A4-8933-654EC772557A}"/>
              </a:ext>
            </a:extLst>
          </p:cNvPr>
          <p:cNvSpPr/>
          <p:nvPr/>
        </p:nvSpPr>
        <p:spPr>
          <a:xfrm rot="1036273">
            <a:off x="5375789" y="870171"/>
            <a:ext cx="664369" cy="533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dirty="0">
                <a:solidFill>
                  <a:schemeClr val="tx1"/>
                </a:solidFill>
              </a:rPr>
              <a:t>3000 artefacts</a:t>
            </a:r>
          </a:p>
        </p:txBody>
      </p:sp>
      <p:sp>
        <p:nvSpPr>
          <p:cNvPr id="17" name="Rectangle 16">
            <a:extLst>
              <a:ext uri="{FF2B5EF4-FFF2-40B4-BE49-F238E27FC236}">
                <a16:creationId xmlns:a16="http://schemas.microsoft.com/office/drawing/2014/main" id="{AB461D2F-6616-4E59-AA36-DA7B443248DB}"/>
              </a:ext>
            </a:extLst>
          </p:cNvPr>
          <p:cNvSpPr/>
          <p:nvPr/>
        </p:nvSpPr>
        <p:spPr>
          <a:xfrm rot="18963772">
            <a:off x="5970927" y="3334982"/>
            <a:ext cx="571500" cy="533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rPr>
              <a:t>curse</a:t>
            </a:r>
          </a:p>
        </p:txBody>
      </p:sp>
      <p:sp>
        <p:nvSpPr>
          <p:cNvPr id="18" name="Rectangle 17">
            <a:extLst>
              <a:ext uri="{FF2B5EF4-FFF2-40B4-BE49-F238E27FC236}">
                <a16:creationId xmlns:a16="http://schemas.microsoft.com/office/drawing/2014/main" id="{BFB9A50B-7E01-41F6-AA13-013A06E2CEE1}"/>
              </a:ext>
            </a:extLst>
          </p:cNvPr>
          <p:cNvSpPr/>
          <p:nvPr/>
        </p:nvSpPr>
        <p:spPr>
          <a:xfrm rot="1658069">
            <a:off x="4191336" y="2776434"/>
            <a:ext cx="571500" cy="533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rPr>
              <a:t>Death Mask</a:t>
            </a:r>
          </a:p>
        </p:txBody>
      </p:sp>
      <p:sp>
        <p:nvSpPr>
          <p:cNvPr id="19" name="Rectangle 18">
            <a:extLst>
              <a:ext uri="{FF2B5EF4-FFF2-40B4-BE49-F238E27FC236}">
                <a16:creationId xmlns:a16="http://schemas.microsoft.com/office/drawing/2014/main" id="{CEE9A94C-71C4-491D-9FE1-405781664787}"/>
              </a:ext>
            </a:extLst>
          </p:cNvPr>
          <p:cNvSpPr/>
          <p:nvPr/>
        </p:nvSpPr>
        <p:spPr>
          <a:xfrm rot="19333791">
            <a:off x="6836920" y="1385583"/>
            <a:ext cx="571500" cy="533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solidFill>
                  <a:schemeClr val="tx1"/>
                </a:solidFill>
              </a:rPr>
              <a:t>by accident</a:t>
            </a:r>
          </a:p>
        </p:txBody>
      </p:sp>
      <p:sp>
        <p:nvSpPr>
          <p:cNvPr id="20" name="Rectangle 19">
            <a:extLst>
              <a:ext uri="{FF2B5EF4-FFF2-40B4-BE49-F238E27FC236}">
                <a16:creationId xmlns:a16="http://schemas.microsoft.com/office/drawing/2014/main" id="{CF027C6A-FA20-4CFF-8C3C-5AD675440722}"/>
              </a:ext>
            </a:extLst>
          </p:cNvPr>
          <p:cNvSpPr/>
          <p:nvPr/>
        </p:nvSpPr>
        <p:spPr>
          <a:xfrm rot="968334">
            <a:off x="5374457" y="456335"/>
            <a:ext cx="571500" cy="533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dirty="0">
                <a:solidFill>
                  <a:schemeClr val="tx1"/>
                </a:solidFill>
              </a:rPr>
              <a:t>Canopic jar</a:t>
            </a:r>
          </a:p>
        </p:txBody>
      </p:sp>
      <p:sp>
        <p:nvSpPr>
          <p:cNvPr id="21" name="Rectangle 20">
            <a:extLst>
              <a:ext uri="{FF2B5EF4-FFF2-40B4-BE49-F238E27FC236}">
                <a16:creationId xmlns:a16="http://schemas.microsoft.com/office/drawing/2014/main" id="{592FABE8-A4BD-4E63-8732-91AA876F7EC3}"/>
              </a:ext>
            </a:extLst>
          </p:cNvPr>
          <p:cNvSpPr/>
          <p:nvPr/>
        </p:nvSpPr>
        <p:spPr>
          <a:xfrm rot="18957399">
            <a:off x="5948891" y="2681376"/>
            <a:ext cx="571500" cy="533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solidFill>
                  <a:schemeClr val="tx1"/>
                </a:solidFill>
              </a:rPr>
              <a:t>preserve</a:t>
            </a:r>
          </a:p>
        </p:txBody>
      </p:sp>
      <p:sp>
        <p:nvSpPr>
          <p:cNvPr id="22" name="Rectangle 21">
            <a:extLst>
              <a:ext uri="{FF2B5EF4-FFF2-40B4-BE49-F238E27FC236}">
                <a16:creationId xmlns:a16="http://schemas.microsoft.com/office/drawing/2014/main" id="{2B0C23FA-7D2B-4848-8FB4-61F28B2EEB30}"/>
              </a:ext>
            </a:extLst>
          </p:cNvPr>
          <p:cNvSpPr/>
          <p:nvPr/>
        </p:nvSpPr>
        <p:spPr>
          <a:xfrm rot="1376589">
            <a:off x="5338606" y="3409322"/>
            <a:ext cx="571500" cy="533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rPr>
              <a:t>natron</a:t>
            </a:r>
          </a:p>
        </p:txBody>
      </p:sp>
      <p:sp>
        <p:nvSpPr>
          <p:cNvPr id="23" name="Rectangle 22">
            <a:extLst>
              <a:ext uri="{FF2B5EF4-FFF2-40B4-BE49-F238E27FC236}">
                <a16:creationId xmlns:a16="http://schemas.microsoft.com/office/drawing/2014/main" id="{7CD553D7-C0EE-48DF-B157-E01E77F2C499}"/>
              </a:ext>
            </a:extLst>
          </p:cNvPr>
          <p:cNvSpPr/>
          <p:nvPr/>
        </p:nvSpPr>
        <p:spPr>
          <a:xfrm rot="1485401">
            <a:off x="5509163" y="1432154"/>
            <a:ext cx="696067" cy="533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dirty="0">
                <a:solidFill>
                  <a:schemeClr val="tx1"/>
                </a:solidFill>
              </a:rPr>
              <a:t>expensive</a:t>
            </a:r>
          </a:p>
        </p:txBody>
      </p:sp>
      <p:sp>
        <p:nvSpPr>
          <p:cNvPr id="24" name="Rectangle 23">
            <a:extLst>
              <a:ext uri="{FF2B5EF4-FFF2-40B4-BE49-F238E27FC236}">
                <a16:creationId xmlns:a16="http://schemas.microsoft.com/office/drawing/2014/main" id="{F5E82AC8-2FB6-4FE4-8424-D50587B7BEF9}"/>
              </a:ext>
            </a:extLst>
          </p:cNvPr>
          <p:cNvSpPr/>
          <p:nvPr/>
        </p:nvSpPr>
        <p:spPr>
          <a:xfrm rot="18974751">
            <a:off x="6361725" y="2965299"/>
            <a:ext cx="571500" cy="533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dirty="0">
                <a:solidFill>
                  <a:schemeClr val="tx1"/>
                </a:solidFill>
              </a:rPr>
              <a:t>afterlife</a:t>
            </a:r>
          </a:p>
        </p:txBody>
      </p:sp>
      <p:sp>
        <p:nvSpPr>
          <p:cNvPr id="25" name="Rectangle 24">
            <a:extLst>
              <a:ext uri="{FF2B5EF4-FFF2-40B4-BE49-F238E27FC236}">
                <a16:creationId xmlns:a16="http://schemas.microsoft.com/office/drawing/2014/main" id="{E0F8413B-8784-42F6-8E06-1304A954B5D7}"/>
              </a:ext>
            </a:extLst>
          </p:cNvPr>
          <p:cNvSpPr/>
          <p:nvPr/>
        </p:nvSpPr>
        <p:spPr>
          <a:xfrm rot="1414098">
            <a:off x="4130565" y="2146766"/>
            <a:ext cx="571500" cy="533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rPr>
              <a:t>70</a:t>
            </a:r>
          </a:p>
          <a:p>
            <a:pPr algn="ctr"/>
            <a:r>
              <a:rPr lang="en-GB" sz="1000" dirty="0">
                <a:solidFill>
                  <a:schemeClr val="tx1"/>
                </a:solidFill>
              </a:rPr>
              <a:t>days</a:t>
            </a:r>
          </a:p>
        </p:txBody>
      </p:sp>
      <p:sp>
        <p:nvSpPr>
          <p:cNvPr id="26" name="Rectangle 25">
            <a:extLst>
              <a:ext uri="{FF2B5EF4-FFF2-40B4-BE49-F238E27FC236}">
                <a16:creationId xmlns:a16="http://schemas.microsoft.com/office/drawing/2014/main" id="{76FBA04F-0E02-4A71-B847-47B1DF604BB4}"/>
              </a:ext>
            </a:extLst>
          </p:cNvPr>
          <p:cNvSpPr/>
          <p:nvPr/>
        </p:nvSpPr>
        <p:spPr>
          <a:xfrm rot="1299487">
            <a:off x="5233187" y="2034797"/>
            <a:ext cx="641575" cy="533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dirty="0">
                <a:solidFill>
                  <a:schemeClr val="tx1"/>
                </a:solidFill>
              </a:rPr>
              <a:t>embalm</a:t>
            </a:r>
          </a:p>
        </p:txBody>
      </p:sp>
      <p:sp>
        <p:nvSpPr>
          <p:cNvPr id="27" name="Rectangle 26">
            <a:extLst>
              <a:ext uri="{FF2B5EF4-FFF2-40B4-BE49-F238E27FC236}">
                <a16:creationId xmlns:a16="http://schemas.microsoft.com/office/drawing/2014/main" id="{B8CBCCB8-6D3E-46F9-A2CD-19558184A72A}"/>
              </a:ext>
            </a:extLst>
          </p:cNvPr>
          <p:cNvSpPr/>
          <p:nvPr/>
        </p:nvSpPr>
        <p:spPr>
          <a:xfrm rot="19611261">
            <a:off x="6432785" y="1668747"/>
            <a:ext cx="571500" cy="533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rPr>
              <a:t>shroud</a:t>
            </a:r>
          </a:p>
        </p:txBody>
      </p:sp>
      <p:sp>
        <p:nvSpPr>
          <p:cNvPr id="28" name="Rectangle 27">
            <a:extLst>
              <a:ext uri="{FF2B5EF4-FFF2-40B4-BE49-F238E27FC236}">
                <a16:creationId xmlns:a16="http://schemas.microsoft.com/office/drawing/2014/main" id="{03C95B53-3725-4AD7-9BE2-91E19DD80AF5}"/>
              </a:ext>
            </a:extLst>
          </p:cNvPr>
          <p:cNvSpPr/>
          <p:nvPr/>
        </p:nvSpPr>
        <p:spPr>
          <a:xfrm rot="1436080">
            <a:off x="4278636" y="982358"/>
            <a:ext cx="571500" cy="533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rPr>
              <a:t>amulet</a:t>
            </a:r>
          </a:p>
        </p:txBody>
      </p:sp>
      <p:sp>
        <p:nvSpPr>
          <p:cNvPr id="29" name="Rectangle 28">
            <a:extLst>
              <a:ext uri="{FF2B5EF4-FFF2-40B4-BE49-F238E27FC236}">
                <a16:creationId xmlns:a16="http://schemas.microsoft.com/office/drawing/2014/main" id="{E0D8FAD4-299F-4E11-BE9E-46D2E4BDEE70}"/>
              </a:ext>
            </a:extLst>
          </p:cNvPr>
          <p:cNvSpPr/>
          <p:nvPr/>
        </p:nvSpPr>
        <p:spPr>
          <a:xfrm rot="1359449">
            <a:off x="4622618" y="1787115"/>
            <a:ext cx="571500" cy="533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rPr>
              <a:t>Thoth</a:t>
            </a:r>
          </a:p>
        </p:txBody>
      </p:sp>
      <p:sp>
        <p:nvSpPr>
          <p:cNvPr id="30" name="Rectangle 29">
            <a:extLst>
              <a:ext uri="{FF2B5EF4-FFF2-40B4-BE49-F238E27FC236}">
                <a16:creationId xmlns:a16="http://schemas.microsoft.com/office/drawing/2014/main" id="{9EE4556E-D583-4090-BB0E-AA9B50AEFAC0}"/>
              </a:ext>
            </a:extLst>
          </p:cNvPr>
          <p:cNvSpPr/>
          <p:nvPr/>
        </p:nvSpPr>
        <p:spPr>
          <a:xfrm rot="19458563">
            <a:off x="6383926" y="2313563"/>
            <a:ext cx="571500" cy="533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rPr>
              <a:t>Osiris</a:t>
            </a:r>
          </a:p>
        </p:txBody>
      </p:sp>
      <p:sp>
        <p:nvSpPr>
          <p:cNvPr id="31" name="Rectangle 30">
            <a:extLst>
              <a:ext uri="{FF2B5EF4-FFF2-40B4-BE49-F238E27FC236}">
                <a16:creationId xmlns:a16="http://schemas.microsoft.com/office/drawing/2014/main" id="{58F48EE8-E24D-4A4B-A501-7E368B403761}"/>
              </a:ext>
            </a:extLst>
          </p:cNvPr>
          <p:cNvSpPr/>
          <p:nvPr/>
        </p:nvSpPr>
        <p:spPr>
          <a:xfrm rot="1852754">
            <a:off x="4722952" y="3058971"/>
            <a:ext cx="571500" cy="533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rPr>
              <a:t>temple</a:t>
            </a:r>
          </a:p>
        </p:txBody>
      </p:sp>
      <p:sp>
        <p:nvSpPr>
          <p:cNvPr id="32" name="Rectangle 31">
            <a:extLst>
              <a:ext uri="{FF2B5EF4-FFF2-40B4-BE49-F238E27FC236}">
                <a16:creationId xmlns:a16="http://schemas.microsoft.com/office/drawing/2014/main" id="{92B938EF-90CC-4A17-B251-5F85BD341F44}"/>
              </a:ext>
            </a:extLst>
          </p:cNvPr>
          <p:cNvSpPr/>
          <p:nvPr/>
        </p:nvSpPr>
        <p:spPr>
          <a:xfrm rot="18996949">
            <a:off x="6752606" y="2618751"/>
            <a:ext cx="571500" cy="533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err="1">
                <a:solidFill>
                  <a:schemeClr val="tx1"/>
                </a:solidFill>
              </a:rPr>
              <a:t>Dendera</a:t>
            </a:r>
            <a:endParaRPr lang="en-GB" sz="800" dirty="0">
              <a:solidFill>
                <a:schemeClr val="tx1"/>
              </a:solidFill>
            </a:endParaRPr>
          </a:p>
        </p:txBody>
      </p:sp>
      <p:sp>
        <p:nvSpPr>
          <p:cNvPr id="33" name="Rectangle 32">
            <a:extLst>
              <a:ext uri="{FF2B5EF4-FFF2-40B4-BE49-F238E27FC236}">
                <a16:creationId xmlns:a16="http://schemas.microsoft.com/office/drawing/2014/main" id="{BABB1294-8D0C-4742-9C02-C00A58CB8467}"/>
              </a:ext>
            </a:extLst>
          </p:cNvPr>
          <p:cNvSpPr/>
          <p:nvPr/>
        </p:nvSpPr>
        <p:spPr>
          <a:xfrm rot="1676351">
            <a:off x="4836003" y="681797"/>
            <a:ext cx="571500" cy="533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rPr>
              <a:t>Isis</a:t>
            </a:r>
          </a:p>
        </p:txBody>
      </p:sp>
      <p:sp>
        <p:nvSpPr>
          <p:cNvPr id="34" name="Rectangle 33">
            <a:extLst>
              <a:ext uri="{FF2B5EF4-FFF2-40B4-BE49-F238E27FC236}">
                <a16:creationId xmlns:a16="http://schemas.microsoft.com/office/drawing/2014/main" id="{2AD8C819-A2F9-4124-B220-52439C35327B}"/>
              </a:ext>
            </a:extLst>
          </p:cNvPr>
          <p:cNvSpPr/>
          <p:nvPr/>
        </p:nvSpPr>
        <p:spPr>
          <a:xfrm rot="899909">
            <a:off x="6115540" y="1123831"/>
            <a:ext cx="571500" cy="533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rPr>
              <a:t>Horus</a:t>
            </a:r>
          </a:p>
        </p:txBody>
      </p:sp>
      <p:sp>
        <p:nvSpPr>
          <p:cNvPr id="35" name="Rectangle 34">
            <a:extLst>
              <a:ext uri="{FF2B5EF4-FFF2-40B4-BE49-F238E27FC236}">
                <a16:creationId xmlns:a16="http://schemas.microsoft.com/office/drawing/2014/main" id="{9F919F6E-21B3-4A39-A668-CA20B77DFAD7}"/>
              </a:ext>
            </a:extLst>
          </p:cNvPr>
          <p:cNvSpPr/>
          <p:nvPr/>
        </p:nvSpPr>
        <p:spPr>
          <a:xfrm rot="1219639">
            <a:off x="5345115" y="2761432"/>
            <a:ext cx="571500" cy="533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rPr>
              <a:t>jackal</a:t>
            </a:r>
          </a:p>
        </p:txBody>
      </p:sp>
      <p:sp>
        <p:nvSpPr>
          <p:cNvPr id="36" name="Rectangle 35">
            <a:extLst>
              <a:ext uri="{FF2B5EF4-FFF2-40B4-BE49-F238E27FC236}">
                <a16:creationId xmlns:a16="http://schemas.microsoft.com/office/drawing/2014/main" id="{50600F80-4F2E-4551-935E-23BA583BFAB3}"/>
              </a:ext>
            </a:extLst>
          </p:cNvPr>
          <p:cNvSpPr/>
          <p:nvPr/>
        </p:nvSpPr>
        <p:spPr>
          <a:xfrm rot="935900">
            <a:off x="5933363" y="615719"/>
            <a:ext cx="571500" cy="533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rPr>
              <a:t>Hathor</a:t>
            </a:r>
          </a:p>
        </p:txBody>
      </p:sp>
      <p:sp>
        <p:nvSpPr>
          <p:cNvPr id="37" name="Rectangle 36">
            <a:extLst>
              <a:ext uri="{FF2B5EF4-FFF2-40B4-BE49-F238E27FC236}">
                <a16:creationId xmlns:a16="http://schemas.microsoft.com/office/drawing/2014/main" id="{118CFCFF-D071-43D1-9375-340C2D89F02E}"/>
              </a:ext>
            </a:extLst>
          </p:cNvPr>
          <p:cNvSpPr/>
          <p:nvPr/>
        </p:nvSpPr>
        <p:spPr>
          <a:xfrm rot="19383298">
            <a:off x="6812983" y="2042299"/>
            <a:ext cx="571500" cy="533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rPr>
              <a:t>Ra</a:t>
            </a:r>
          </a:p>
        </p:txBody>
      </p:sp>
    </p:spTree>
    <p:extLst>
      <p:ext uri="{BB962C8B-B14F-4D97-AF65-F5344CB8AC3E}">
        <p14:creationId xmlns:p14="http://schemas.microsoft.com/office/powerpoint/2010/main" val="19562256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E2C87D-149C-4053-B5B6-31379A9A19F2}"/>
              </a:ext>
            </a:extLst>
          </p:cNvPr>
          <p:cNvSpPr>
            <a:spLocks noGrp="1"/>
          </p:cNvSpPr>
          <p:nvPr>
            <p:ph type="title"/>
          </p:nvPr>
        </p:nvSpPr>
        <p:spPr/>
        <p:txBody>
          <a:bodyPr/>
          <a:lstStyle/>
          <a:p>
            <a:r>
              <a:rPr lang="en-GB" dirty="0"/>
              <a:t>Idea 3:</a:t>
            </a:r>
            <a:br>
              <a:rPr lang="en-GB" dirty="0"/>
            </a:br>
            <a:r>
              <a:rPr lang="en-GB" dirty="0"/>
              <a:t>Retrieval post-its</a:t>
            </a:r>
            <a:br>
              <a:rPr lang="en-GB" dirty="0"/>
            </a:br>
            <a:br>
              <a:rPr lang="en-GB" sz="1600" dirty="0"/>
            </a:br>
            <a:r>
              <a:rPr lang="en-GB" sz="1600" dirty="0"/>
              <a:t>A really quick starter activity. This can easily be differentiated for the various learners in your class as not all children necessarily have to provide a response for each question – this can be targeted/ rotated etc.</a:t>
            </a:r>
            <a:br>
              <a:rPr lang="en-GB" sz="1600" dirty="0"/>
            </a:br>
            <a:r>
              <a:rPr lang="en-GB" sz="1600" dirty="0"/>
              <a:t>You could provide the children with an individual sheet or have a piece of flipchart/sugar paper on the learning wall on which to add their responses. </a:t>
            </a:r>
            <a:endParaRPr lang="en-GB" dirty="0"/>
          </a:p>
        </p:txBody>
      </p:sp>
      <p:pic>
        <p:nvPicPr>
          <p:cNvPr id="4" name="Picture 3">
            <a:extLst>
              <a:ext uri="{FF2B5EF4-FFF2-40B4-BE49-F238E27FC236}">
                <a16:creationId xmlns:a16="http://schemas.microsoft.com/office/drawing/2014/main" id="{7E0E2316-C010-451E-8992-A5C05BE9BB21}"/>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7898" b="91173" l="4167" r="91548">
                        <a14:foregroundMark x1="5714" y1="26365" x2="5714" y2="26365"/>
                        <a14:foregroundMark x1="5714" y1="26365" x2="5714" y2="26365"/>
                        <a14:foregroundMark x1="74167" y1="7898" x2="74167" y2="7898"/>
                        <a14:foregroundMark x1="91548" y1="70383" x2="91548" y2="70383"/>
                        <a14:foregroundMark x1="4167" y1="25900" x2="4167" y2="25900"/>
                        <a14:foregroundMark x1="16190" y1="91173" x2="16190" y2="91173"/>
                      </a14:backgroundRemoval>
                    </a14:imgEffect>
                  </a14:imgLayer>
                </a14:imgProps>
              </a:ext>
            </a:extLst>
          </a:blip>
          <a:stretch>
            <a:fillRect/>
          </a:stretch>
        </p:blipFill>
        <p:spPr>
          <a:xfrm>
            <a:off x="4894805" y="966551"/>
            <a:ext cx="2402390" cy="2462449"/>
          </a:xfrm>
          <a:prstGeom prst="rect">
            <a:avLst/>
          </a:prstGeom>
        </p:spPr>
      </p:pic>
      <p:pic>
        <p:nvPicPr>
          <p:cNvPr id="5" name="Picture 4">
            <a:extLst>
              <a:ext uri="{FF2B5EF4-FFF2-40B4-BE49-F238E27FC236}">
                <a16:creationId xmlns:a16="http://schemas.microsoft.com/office/drawing/2014/main" id="{D1076CC8-DAC5-4276-8EA1-2786C9883F49}"/>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9091" b="91970" l="10000" r="90000">
                        <a14:foregroundMark x1="71250" y1="9242" x2="71250" y2="9242"/>
                        <a14:foregroundMark x1="24659" y1="91970" x2="24659" y2="91970"/>
                      </a14:backgroundRemoval>
                    </a14:imgEffect>
                  </a14:imgLayer>
                </a14:imgProps>
              </a:ext>
            </a:extLst>
          </a:blip>
          <a:stretch>
            <a:fillRect/>
          </a:stretch>
        </p:blipFill>
        <p:spPr>
          <a:xfrm>
            <a:off x="7673976" y="966551"/>
            <a:ext cx="3283266" cy="2462450"/>
          </a:xfrm>
          <a:prstGeom prst="rect">
            <a:avLst/>
          </a:prstGeom>
        </p:spPr>
      </p:pic>
      <p:pic>
        <p:nvPicPr>
          <p:cNvPr id="6" name="Picture 5">
            <a:extLst>
              <a:ext uri="{FF2B5EF4-FFF2-40B4-BE49-F238E27FC236}">
                <a16:creationId xmlns:a16="http://schemas.microsoft.com/office/drawing/2014/main" id="{C1B3414D-704E-474E-A7D6-638F8A12DFAF}"/>
              </a:ext>
            </a:extLst>
          </p:cNvPr>
          <p:cNvPicPr>
            <a:picLocks noChangeAspect="1"/>
          </p:cNvPicPr>
          <p:nvPr/>
        </p:nvPicPr>
        <p:blipFill>
          <a:blip r:embed="rId6">
            <a:extLst>
              <a:ext uri="{BEBA8EAE-BF5A-486C-A8C5-ECC9F3942E4B}">
                <a14:imgProps xmlns:a14="http://schemas.microsoft.com/office/drawing/2010/main">
                  <a14:imgLayer r:embed="rId7">
                    <a14:imgEffect>
                      <a14:backgroundRemoval t="9697" b="91818" l="10000" r="90000">
                        <a14:foregroundMark x1="70714" y1="9697" x2="70714" y2="9697"/>
                        <a14:foregroundMark x1="23810" y1="91818" x2="23810" y2="91818"/>
                      </a14:backgroundRemoval>
                    </a14:imgEffect>
                  </a14:imgLayer>
                </a14:imgProps>
              </a:ext>
            </a:extLst>
          </a:blip>
          <a:stretch>
            <a:fillRect/>
          </a:stretch>
        </p:blipFill>
        <p:spPr>
          <a:xfrm>
            <a:off x="4657725" y="3810000"/>
            <a:ext cx="3273136" cy="2571750"/>
          </a:xfrm>
          <a:prstGeom prst="rect">
            <a:avLst/>
          </a:prstGeom>
        </p:spPr>
      </p:pic>
      <p:pic>
        <p:nvPicPr>
          <p:cNvPr id="8" name="Picture 7">
            <a:extLst>
              <a:ext uri="{FF2B5EF4-FFF2-40B4-BE49-F238E27FC236}">
                <a16:creationId xmlns:a16="http://schemas.microsoft.com/office/drawing/2014/main" id="{B1036EDB-B95A-4267-B168-011BF5238A46}"/>
              </a:ext>
            </a:extLst>
          </p:cNvPr>
          <p:cNvPicPr>
            <a:picLocks noChangeAspect="1"/>
          </p:cNvPicPr>
          <p:nvPr/>
        </p:nvPicPr>
        <p:blipFill>
          <a:blip r:embed="rId8">
            <a:extLst>
              <a:ext uri="{BEBA8EAE-BF5A-486C-A8C5-ECC9F3942E4B}">
                <a14:imgProps xmlns:a14="http://schemas.microsoft.com/office/drawing/2010/main">
                  <a14:imgLayer r:embed="rId9">
                    <a14:imgEffect>
                      <a14:backgroundRemoval t="8788" b="92121" l="10000" r="90000">
                        <a14:foregroundMark x1="70000" y1="8939" x2="70000" y2="8939"/>
                        <a14:foregroundMark x1="24405" y1="92121" x2="24405" y2="92121"/>
                      </a14:backgroundRemoval>
                    </a14:imgEffect>
                  </a14:imgLayer>
                </a14:imgProps>
              </a:ext>
            </a:extLst>
          </a:blip>
          <a:stretch>
            <a:fillRect/>
          </a:stretch>
        </p:blipFill>
        <p:spPr>
          <a:xfrm>
            <a:off x="7930861" y="3670718"/>
            <a:ext cx="3273136" cy="2571750"/>
          </a:xfrm>
          <a:prstGeom prst="rect">
            <a:avLst/>
          </a:prstGeom>
        </p:spPr>
      </p:pic>
      <p:sp>
        <p:nvSpPr>
          <p:cNvPr id="9" name="TextBox 8">
            <a:extLst>
              <a:ext uri="{FF2B5EF4-FFF2-40B4-BE49-F238E27FC236}">
                <a16:creationId xmlns:a16="http://schemas.microsoft.com/office/drawing/2014/main" id="{A500AE32-64DE-4615-ACB5-7944514CF9FF}"/>
              </a:ext>
            </a:extLst>
          </p:cNvPr>
          <p:cNvSpPr txBox="1"/>
          <p:nvPr/>
        </p:nvSpPr>
        <p:spPr>
          <a:xfrm>
            <a:off x="5125943" y="1628775"/>
            <a:ext cx="1940114" cy="923330"/>
          </a:xfrm>
          <a:prstGeom prst="rect">
            <a:avLst/>
          </a:prstGeom>
          <a:noFill/>
        </p:spPr>
        <p:txBody>
          <a:bodyPr wrap="square" rtlCol="0">
            <a:spAutoFit/>
          </a:bodyPr>
          <a:lstStyle/>
          <a:p>
            <a:r>
              <a:rPr lang="en-GB" dirty="0"/>
              <a:t>What key words did you use or learn last lesson?</a:t>
            </a:r>
          </a:p>
        </p:txBody>
      </p:sp>
      <p:sp>
        <p:nvSpPr>
          <p:cNvPr id="10" name="TextBox 9">
            <a:extLst>
              <a:ext uri="{FF2B5EF4-FFF2-40B4-BE49-F238E27FC236}">
                <a16:creationId xmlns:a16="http://schemas.microsoft.com/office/drawing/2014/main" id="{2DC98095-0912-4832-94BA-1E300DD93729}"/>
              </a:ext>
            </a:extLst>
          </p:cNvPr>
          <p:cNvSpPr txBox="1"/>
          <p:nvPr/>
        </p:nvSpPr>
        <p:spPr>
          <a:xfrm>
            <a:off x="8345552" y="1597610"/>
            <a:ext cx="1940114" cy="1200329"/>
          </a:xfrm>
          <a:prstGeom prst="rect">
            <a:avLst/>
          </a:prstGeom>
          <a:noFill/>
        </p:spPr>
        <p:txBody>
          <a:bodyPr wrap="square" rtlCol="0">
            <a:spAutoFit/>
          </a:bodyPr>
          <a:lstStyle/>
          <a:p>
            <a:r>
              <a:rPr lang="en-GB" dirty="0"/>
              <a:t>Explain a key piece of learning from last week in your own words?</a:t>
            </a:r>
          </a:p>
        </p:txBody>
      </p:sp>
      <p:sp>
        <p:nvSpPr>
          <p:cNvPr id="11" name="TextBox 10">
            <a:extLst>
              <a:ext uri="{FF2B5EF4-FFF2-40B4-BE49-F238E27FC236}">
                <a16:creationId xmlns:a16="http://schemas.microsoft.com/office/drawing/2014/main" id="{84B654CF-EAFC-4794-9F1E-8D877416CABF}"/>
              </a:ext>
            </a:extLst>
          </p:cNvPr>
          <p:cNvSpPr txBox="1"/>
          <p:nvPr/>
        </p:nvSpPr>
        <p:spPr>
          <a:xfrm>
            <a:off x="5281683" y="4356428"/>
            <a:ext cx="1940114" cy="1200329"/>
          </a:xfrm>
          <a:prstGeom prst="rect">
            <a:avLst/>
          </a:prstGeom>
          <a:noFill/>
        </p:spPr>
        <p:txBody>
          <a:bodyPr wrap="square" rtlCol="0">
            <a:spAutoFit/>
          </a:bodyPr>
          <a:lstStyle/>
          <a:p>
            <a:r>
              <a:rPr lang="en-GB" dirty="0"/>
              <a:t>State 3 important pieces of information from last lesson.</a:t>
            </a:r>
          </a:p>
        </p:txBody>
      </p:sp>
      <p:sp>
        <p:nvSpPr>
          <p:cNvPr id="12" name="TextBox 11">
            <a:extLst>
              <a:ext uri="{FF2B5EF4-FFF2-40B4-BE49-F238E27FC236}">
                <a16:creationId xmlns:a16="http://schemas.microsoft.com/office/drawing/2014/main" id="{60F551E4-C8DC-49AF-85FD-A9B30E553071}"/>
              </a:ext>
            </a:extLst>
          </p:cNvPr>
          <p:cNvSpPr txBox="1"/>
          <p:nvPr/>
        </p:nvSpPr>
        <p:spPr>
          <a:xfrm>
            <a:off x="8597372" y="4315399"/>
            <a:ext cx="1940114" cy="1477328"/>
          </a:xfrm>
          <a:prstGeom prst="rect">
            <a:avLst/>
          </a:prstGeom>
          <a:noFill/>
        </p:spPr>
        <p:txBody>
          <a:bodyPr wrap="square" rtlCol="0">
            <a:spAutoFit/>
          </a:bodyPr>
          <a:lstStyle/>
          <a:p>
            <a:r>
              <a:rPr lang="en-GB" dirty="0"/>
              <a:t>How does this knowledge link to topics you have learned about before?</a:t>
            </a:r>
          </a:p>
        </p:txBody>
      </p:sp>
      <p:pic>
        <p:nvPicPr>
          <p:cNvPr id="14" name="Graphic 13" descr="Clipboard">
            <a:extLst>
              <a:ext uri="{FF2B5EF4-FFF2-40B4-BE49-F238E27FC236}">
                <a16:creationId xmlns:a16="http://schemas.microsoft.com/office/drawing/2014/main" id="{86CB8D81-1875-4D0F-A054-08BE670DE51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265738" y="2622461"/>
            <a:ext cx="457200" cy="457200"/>
          </a:xfrm>
          <a:prstGeom prst="rect">
            <a:avLst/>
          </a:prstGeom>
        </p:spPr>
      </p:pic>
      <p:pic>
        <p:nvPicPr>
          <p:cNvPr id="16" name="Graphic 15" descr="Lightbulb">
            <a:extLst>
              <a:ext uri="{FF2B5EF4-FFF2-40B4-BE49-F238E27FC236}">
                <a16:creationId xmlns:a16="http://schemas.microsoft.com/office/drawing/2014/main" id="{0F5B3F2C-2DE4-468B-8A59-942569E45AAC}"/>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9567429" y="1236664"/>
            <a:ext cx="457200" cy="457200"/>
          </a:xfrm>
          <a:prstGeom prst="rect">
            <a:avLst/>
          </a:prstGeom>
        </p:spPr>
      </p:pic>
      <p:pic>
        <p:nvPicPr>
          <p:cNvPr id="18" name="Graphic 17" descr="List RTL">
            <a:extLst>
              <a:ext uri="{FF2B5EF4-FFF2-40B4-BE49-F238E27FC236}">
                <a16:creationId xmlns:a16="http://schemas.microsoft.com/office/drawing/2014/main" id="{371DF28D-B2D0-4D26-88DC-3778AD3E5922}"/>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rot="10800000">
            <a:off x="5313124" y="5524499"/>
            <a:ext cx="536455" cy="536455"/>
          </a:xfrm>
          <a:prstGeom prst="rect">
            <a:avLst/>
          </a:prstGeom>
        </p:spPr>
      </p:pic>
      <p:pic>
        <p:nvPicPr>
          <p:cNvPr id="20" name="Graphic 19" descr="Link">
            <a:extLst>
              <a:ext uri="{FF2B5EF4-FFF2-40B4-BE49-F238E27FC236}">
                <a16:creationId xmlns:a16="http://schemas.microsoft.com/office/drawing/2014/main" id="{63133CB4-804F-4C92-9DBB-1A8CE25C5DD2}"/>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9748404" y="3870653"/>
            <a:ext cx="552450" cy="552450"/>
          </a:xfrm>
          <a:prstGeom prst="rect">
            <a:avLst/>
          </a:prstGeom>
        </p:spPr>
      </p:pic>
    </p:spTree>
    <p:extLst>
      <p:ext uri="{BB962C8B-B14F-4D97-AF65-F5344CB8AC3E}">
        <p14:creationId xmlns:p14="http://schemas.microsoft.com/office/powerpoint/2010/main" val="40467068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2FBE2-05C0-479F-B20D-2E5F040BD9BA}"/>
              </a:ext>
            </a:extLst>
          </p:cNvPr>
          <p:cNvSpPr>
            <a:spLocks noGrp="1"/>
          </p:cNvSpPr>
          <p:nvPr>
            <p:ph type="title"/>
          </p:nvPr>
        </p:nvSpPr>
        <p:spPr/>
        <p:txBody>
          <a:bodyPr anchor="t" anchorCtr="0"/>
          <a:lstStyle/>
          <a:p>
            <a:r>
              <a:rPr lang="en-GB" dirty="0"/>
              <a:t>Idea 4:</a:t>
            </a:r>
            <a:br>
              <a:rPr lang="en-GB" dirty="0"/>
            </a:br>
            <a:r>
              <a:rPr lang="en-GB" dirty="0"/>
              <a:t>Retrieve and Correct grid.</a:t>
            </a:r>
            <a:br>
              <a:rPr lang="en-GB" dirty="0"/>
            </a:br>
            <a:br>
              <a:rPr lang="en-GB" sz="1600" dirty="0"/>
            </a:br>
            <a:r>
              <a:rPr lang="en-GB" sz="1600" dirty="0"/>
              <a:t>In this activity, the children will use their prior knowledge to correct a set of statements in a grid.</a:t>
            </a:r>
            <a:br>
              <a:rPr lang="en-GB" sz="1600" dirty="0"/>
            </a:br>
            <a:r>
              <a:rPr lang="en-GB" sz="1600" dirty="0"/>
              <a:t> </a:t>
            </a:r>
            <a:endParaRPr lang="en-GB" dirty="0"/>
          </a:p>
        </p:txBody>
      </p:sp>
      <p:graphicFrame>
        <p:nvGraphicFramePr>
          <p:cNvPr id="4" name="Content Placeholder 3">
            <a:extLst>
              <a:ext uri="{FF2B5EF4-FFF2-40B4-BE49-F238E27FC236}">
                <a16:creationId xmlns:a16="http://schemas.microsoft.com/office/drawing/2014/main" id="{1BCC18A7-C605-484C-B09F-5E0016204F4A}"/>
              </a:ext>
            </a:extLst>
          </p:cNvPr>
          <p:cNvGraphicFramePr>
            <a:graphicFrameLocks noGrp="1"/>
          </p:cNvGraphicFramePr>
          <p:nvPr>
            <p:ph idx="1"/>
            <p:extLst>
              <p:ext uri="{D42A27DB-BD31-4B8C-83A1-F6EECF244321}">
                <p14:modId xmlns:p14="http://schemas.microsoft.com/office/powerpoint/2010/main" val="3176825030"/>
              </p:ext>
            </p:extLst>
          </p:nvPr>
        </p:nvGraphicFramePr>
        <p:xfrm>
          <a:off x="3868738" y="863599"/>
          <a:ext cx="7315200" cy="5192643"/>
        </p:xfrm>
        <a:graphic>
          <a:graphicData uri="http://schemas.openxmlformats.org/drawingml/2006/table">
            <a:tbl>
              <a:tblPr firstRow="1" bandRow="1">
                <a:tableStyleId>{0505E3EF-67EA-436B-97B2-0124C06EBD24}</a:tableStyleId>
              </a:tblPr>
              <a:tblGrid>
                <a:gridCol w="1895958">
                  <a:extLst>
                    <a:ext uri="{9D8B030D-6E8A-4147-A177-3AD203B41FA5}">
                      <a16:colId xmlns:a16="http://schemas.microsoft.com/office/drawing/2014/main" val="1827587214"/>
                    </a:ext>
                  </a:extLst>
                </a:gridCol>
                <a:gridCol w="3525078">
                  <a:extLst>
                    <a:ext uri="{9D8B030D-6E8A-4147-A177-3AD203B41FA5}">
                      <a16:colId xmlns:a16="http://schemas.microsoft.com/office/drawing/2014/main" val="852219592"/>
                    </a:ext>
                  </a:extLst>
                </a:gridCol>
                <a:gridCol w="1894164">
                  <a:extLst>
                    <a:ext uri="{9D8B030D-6E8A-4147-A177-3AD203B41FA5}">
                      <a16:colId xmlns:a16="http://schemas.microsoft.com/office/drawing/2014/main" val="2610187714"/>
                    </a:ext>
                  </a:extLst>
                </a:gridCol>
              </a:tblGrid>
              <a:tr h="1730881">
                <a:tc>
                  <a:txBody>
                    <a:bodyPr/>
                    <a:lstStyle/>
                    <a:p>
                      <a:pPr algn="ctr"/>
                      <a:endParaRPr lang="en-GB" dirty="0"/>
                    </a:p>
                    <a:p>
                      <a:pPr algn="ctr"/>
                      <a:endParaRPr lang="en-GB" dirty="0"/>
                    </a:p>
                    <a:p>
                      <a:pPr algn="ctr"/>
                      <a:r>
                        <a:rPr lang="en-GB" dirty="0"/>
                        <a:t>The mouse first meets a snake.</a:t>
                      </a:r>
                    </a:p>
                  </a:txBody>
                  <a:tcPr/>
                </a:tc>
                <a:tc>
                  <a:txBody>
                    <a:bodyPr/>
                    <a:lstStyle/>
                    <a:p>
                      <a:pPr algn="ctr"/>
                      <a:endParaRPr lang="en-GB" dirty="0"/>
                    </a:p>
                    <a:p>
                      <a:pPr algn="ctr"/>
                      <a:endParaRPr lang="en-GB" dirty="0"/>
                    </a:p>
                    <a:p>
                      <a:pPr algn="ctr"/>
                      <a:r>
                        <a:rPr lang="en-GB" dirty="0"/>
                        <a:t>The owl invites the mouse around to his house for breakfast.</a:t>
                      </a:r>
                    </a:p>
                  </a:txBody>
                  <a:tcPr/>
                </a:tc>
                <a:tc>
                  <a:txBody>
                    <a:bodyPr/>
                    <a:lstStyle/>
                    <a:p>
                      <a:pPr algn="ctr"/>
                      <a:endParaRPr lang="en-GB" dirty="0"/>
                    </a:p>
                    <a:p>
                      <a:pPr algn="ctr"/>
                      <a:r>
                        <a:rPr lang="en-GB" dirty="0"/>
                        <a:t>The author describes the Gruffalo’s eyes as red.</a:t>
                      </a:r>
                    </a:p>
                  </a:txBody>
                  <a:tcPr/>
                </a:tc>
                <a:extLst>
                  <a:ext uri="{0D108BD9-81ED-4DB2-BD59-A6C34878D82A}">
                    <a16:rowId xmlns:a16="http://schemas.microsoft.com/office/drawing/2014/main" val="4050633256"/>
                  </a:ext>
                </a:extLst>
              </a:tr>
              <a:tr h="17308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b="1" dirty="0"/>
                    </a:p>
                    <a:p>
                      <a:pPr marL="0" marR="0" lvl="0" indent="0" algn="ctr" defTabSz="914400" rtl="0" eaLnBrk="1" fontAlgn="auto" latinLnBrk="0" hangingPunct="1">
                        <a:lnSpc>
                          <a:spcPct val="100000"/>
                        </a:lnSpc>
                        <a:spcBef>
                          <a:spcPts val="0"/>
                        </a:spcBef>
                        <a:spcAft>
                          <a:spcPts val="0"/>
                        </a:spcAft>
                        <a:buClrTx/>
                        <a:buSzTx/>
                        <a:buFontTx/>
                        <a:buNone/>
                        <a:tabLst/>
                        <a:defRPr/>
                      </a:pPr>
                      <a:r>
                        <a:rPr lang="en-GB" b="1" dirty="0"/>
                        <a:t>The snake lives in a burrow under a tree.</a:t>
                      </a:r>
                    </a:p>
                    <a:p>
                      <a:endParaRPr lang="en-GB" b="1" dirty="0"/>
                    </a:p>
                  </a:txBody>
                  <a:tcPr/>
                </a:tc>
                <a:tc>
                  <a:txBody>
                    <a:bodyPr/>
                    <a:lstStyle/>
                    <a:p>
                      <a:endParaRPr lang="en-GB" dirty="0"/>
                    </a:p>
                  </a:txBody>
                  <a:tcPr/>
                </a:tc>
                <a:tc>
                  <a:txBody>
                    <a:bodyPr/>
                    <a:lstStyle/>
                    <a:p>
                      <a:pPr algn="ctr"/>
                      <a:endParaRPr lang="en-GB" b="1" dirty="0"/>
                    </a:p>
                    <a:p>
                      <a:pPr algn="ctr"/>
                      <a:r>
                        <a:rPr lang="en-GB" b="1" dirty="0"/>
                        <a:t>The Gruffalo’s favourite food is owl pancakes. </a:t>
                      </a:r>
                    </a:p>
                  </a:txBody>
                  <a:tcPr/>
                </a:tc>
                <a:extLst>
                  <a:ext uri="{0D108BD9-81ED-4DB2-BD59-A6C34878D82A}">
                    <a16:rowId xmlns:a16="http://schemas.microsoft.com/office/drawing/2014/main" val="2391211920"/>
                  </a:ext>
                </a:extLst>
              </a:tr>
              <a:tr h="1730881">
                <a:tc>
                  <a:txBody>
                    <a:bodyPr/>
                    <a:lstStyle/>
                    <a:p>
                      <a:pPr algn="ctr"/>
                      <a:endParaRPr lang="en-GB" b="1" dirty="0"/>
                    </a:p>
                    <a:p>
                      <a:pPr algn="ctr"/>
                      <a:r>
                        <a:rPr lang="en-GB" b="1" dirty="0"/>
                        <a:t>The author describes the Gruffalo’s teeth as terrifying.</a:t>
                      </a:r>
                    </a:p>
                  </a:txBody>
                  <a:tcPr/>
                </a:tc>
                <a:tc>
                  <a:txBody>
                    <a:bodyPr/>
                    <a:lstStyle/>
                    <a:p>
                      <a:pPr algn="ctr"/>
                      <a:endParaRPr lang="en-GB" b="1" dirty="0"/>
                    </a:p>
                    <a:p>
                      <a:pPr algn="ctr"/>
                      <a:endParaRPr lang="en-GB" b="1" dirty="0"/>
                    </a:p>
                    <a:p>
                      <a:pPr algn="ctr"/>
                      <a:r>
                        <a:rPr lang="en-GB" b="1" dirty="0"/>
                        <a:t>The Gruffalo has a spot at the end of his nose.</a:t>
                      </a:r>
                    </a:p>
                  </a:txBody>
                  <a:tcPr/>
                </a:tc>
                <a:tc>
                  <a:txBody>
                    <a:bodyPr/>
                    <a:lstStyle/>
                    <a:p>
                      <a:pPr algn="ctr"/>
                      <a:endParaRPr lang="en-GB" b="1" dirty="0"/>
                    </a:p>
                    <a:p>
                      <a:pPr algn="ctr"/>
                      <a:r>
                        <a:rPr lang="en-GB" b="1" dirty="0"/>
                        <a:t>The fox asked the mouse to go round for tea.</a:t>
                      </a:r>
                    </a:p>
                  </a:txBody>
                  <a:tcPr/>
                </a:tc>
                <a:extLst>
                  <a:ext uri="{0D108BD9-81ED-4DB2-BD59-A6C34878D82A}">
                    <a16:rowId xmlns:a16="http://schemas.microsoft.com/office/drawing/2014/main" val="277678937"/>
                  </a:ext>
                </a:extLst>
              </a:tr>
            </a:tbl>
          </a:graphicData>
        </a:graphic>
      </p:graphicFrame>
      <p:pic>
        <p:nvPicPr>
          <p:cNvPr id="6" name="Picture 5">
            <a:extLst>
              <a:ext uri="{FF2B5EF4-FFF2-40B4-BE49-F238E27FC236}">
                <a16:creationId xmlns:a16="http://schemas.microsoft.com/office/drawing/2014/main" id="{ECA41977-E4AD-4CA5-BA6C-E1330FE9BAC0}"/>
              </a:ext>
            </a:extLst>
          </p:cNvPr>
          <p:cNvPicPr>
            <a:picLocks noChangeAspect="1"/>
          </p:cNvPicPr>
          <p:nvPr/>
        </p:nvPicPr>
        <p:blipFill>
          <a:blip r:embed="rId2"/>
          <a:stretch>
            <a:fillRect/>
          </a:stretch>
        </p:blipFill>
        <p:spPr>
          <a:xfrm>
            <a:off x="-61916" y="5050689"/>
            <a:ext cx="1348661" cy="1348661"/>
          </a:xfrm>
          <a:prstGeom prst="rect">
            <a:avLst/>
          </a:prstGeom>
        </p:spPr>
      </p:pic>
      <p:sp>
        <p:nvSpPr>
          <p:cNvPr id="8" name="Speech Bubble: Rectangle with Corners Rounded 7">
            <a:extLst>
              <a:ext uri="{FF2B5EF4-FFF2-40B4-BE49-F238E27FC236}">
                <a16:creationId xmlns:a16="http://schemas.microsoft.com/office/drawing/2014/main" id="{263E0630-6462-40B5-98B7-20726ABCF2F4}"/>
              </a:ext>
            </a:extLst>
          </p:cNvPr>
          <p:cNvSpPr/>
          <p:nvPr/>
        </p:nvSpPr>
        <p:spPr>
          <a:xfrm>
            <a:off x="1286746" y="3615233"/>
            <a:ext cx="2456579" cy="2944594"/>
          </a:xfrm>
          <a:prstGeom prst="wedgeRoundRectCallout">
            <a:avLst>
              <a:gd name="adj1" fmla="val -61695"/>
              <a:gd name="adj2" fmla="val 22739"/>
              <a:gd name="adj3" fmla="val 16667"/>
            </a:avLst>
          </a:prstGeom>
          <a:solidFill>
            <a:schemeClr val="lt1">
              <a:alpha val="50000"/>
            </a:schemeClr>
          </a:solidFill>
          <a:ln w="28575">
            <a:solidFill>
              <a:schemeClr val="tx1"/>
            </a:solidFill>
          </a:ln>
        </p:spPr>
        <p:style>
          <a:lnRef idx="2">
            <a:schemeClr val="accent6"/>
          </a:lnRef>
          <a:fillRef idx="1">
            <a:schemeClr val="lt1"/>
          </a:fillRef>
          <a:effectRef idx="0">
            <a:schemeClr val="accent6"/>
          </a:effectRef>
          <a:fontRef idx="minor">
            <a:schemeClr val="dk1"/>
          </a:fontRef>
        </p:style>
        <p:txBody>
          <a:bodyPr lIns="72000" tIns="36000" rIns="72000" bIns="36000" rtlCol="0" anchor="t" anchorCtr="0"/>
          <a:lstStyle/>
          <a:p>
            <a:pPr algn="ctr"/>
            <a:r>
              <a:rPr lang="en-GB" dirty="0"/>
              <a:t>To challenge your more able children, they could have some statements that are a mixture of true and false or be given a blank grid to write their own statements for a partner to have a go at.</a:t>
            </a:r>
          </a:p>
          <a:p>
            <a:pPr algn="ctr"/>
            <a:endParaRPr lang="en-GB" dirty="0"/>
          </a:p>
        </p:txBody>
      </p:sp>
      <p:pic>
        <p:nvPicPr>
          <p:cNvPr id="9" name="Picture 8">
            <a:extLst>
              <a:ext uri="{FF2B5EF4-FFF2-40B4-BE49-F238E27FC236}">
                <a16:creationId xmlns:a16="http://schemas.microsoft.com/office/drawing/2014/main" id="{7B080781-898D-4B38-958F-534579119EAF}"/>
              </a:ext>
            </a:extLst>
          </p:cNvPr>
          <p:cNvPicPr>
            <a:picLocks noChangeAspect="1"/>
          </p:cNvPicPr>
          <p:nvPr/>
        </p:nvPicPr>
        <p:blipFill>
          <a:blip r:embed="rId3"/>
          <a:stretch>
            <a:fillRect/>
          </a:stretch>
        </p:blipFill>
        <p:spPr>
          <a:xfrm>
            <a:off x="6874495" y="2620425"/>
            <a:ext cx="1303686" cy="1678989"/>
          </a:xfrm>
          <a:prstGeom prst="rect">
            <a:avLst/>
          </a:prstGeom>
        </p:spPr>
      </p:pic>
    </p:spTree>
    <p:extLst>
      <p:ext uri="{BB962C8B-B14F-4D97-AF65-F5344CB8AC3E}">
        <p14:creationId xmlns:p14="http://schemas.microsoft.com/office/powerpoint/2010/main" val="35871657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850886-CF0E-43F2-823B-B784ABFC2C9F}"/>
              </a:ext>
            </a:extLst>
          </p:cNvPr>
          <p:cNvSpPr>
            <a:spLocks noGrp="1"/>
          </p:cNvSpPr>
          <p:nvPr>
            <p:ph type="title"/>
          </p:nvPr>
        </p:nvSpPr>
        <p:spPr/>
        <p:txBody>
          <a:bodyPr/>
          <a:lstStyle/>
          <a:p>
            <a:r>
              <a:rPr lang="en-GB" dirty="0"/>
              <a:t>Idea 5:</a:t>
            </a:r>
            <a:br>
              <a:rPr lang="en-GB" dirty="0"/>
            </a:br>
            <a:r>
              <a:rPr lang="en-GB" dirty="0"/>
              <a:t>What is the meaning?</a:t>
            </a:r>
            <a:br>
              <a:rPr lang="en-GB" dirty="0"/>
            </a:br>
            <a:br>
              <a:rPr lang="en-GB" sz="1600" dirty="0"/>
            </a:br>
            <a:r>
              <a:rPr lang="en-GB" sz="1600" dirty="0"/>
              <a:t>In this activity, the children will demonstrate that they have remembered meaning of key vocabulary that has been taught.</a:t>
            </a:r>
            <a:br>
              <a:rPr lang="en-GB" sz="1600" dirty="0"/>
            </a:br>
            <a:r>
              <a:rPr lang="en-GB" sz="1600" dirty="0"/>
              <a:t>This could be an English focus or a Curriculum focus.</a:t>
            </a:r>
            <a:endParaRPr lang="en-GB" dirty="0"/>
          </a:p>
        </p:txBody>
      </p:sp>
      <p:graphicFrame>
        <p:nvGraphicFramePr>
          <p:cNvPr id="4" name="Content Placeholder 3">
            <a:extLst>
              <a:ext uri="{FF2B5EF4-FFF2-40B4-BE49-F238E27FC236}">
                <a16:creationId xmlns:a16="http://schemas.microsoft.com/office/drawing/2014/main" id="{DC70485C-6FCD-4174-AE14-867BF405DE78}"/>
              </a:ext>
            </a:extLst>
          </p:cNvPr>
          <p:cNvGraphicFramePr>
            <a:graphicFrameLocks noGrp="1"/>
          </p:cNvGraphicFramePr>
          <p:nvPr>
            <p:ph idx="1"/>
            <p:extLst>
              <p:ext uri="{D42A27DB-BD31-4B8C-83A1-F6EECF244321}">
                <p14:modId xmlns:p14="http://schemas.microsoft.com/office/powerpoint/2010/main" val="3442608100"/>
              </p:ext>
            </p:extLst>
          </p:nvPr>
        </p:nvGraphicFramePr>
        <p:xfrm>
          <a:off x="3868738" y="863599"/>
          <a:ext cx="5191286" cy="4601184"/>
        </p:xfrm>
        <a:graphic>
          <a:graphicData uri="http://schemas.openxmlformats.org/drawingml/2006/table">
            <a:tbl>
              <a:tblPr firstRow="1" bandRow="1">
                <a:tableStyleId>{5C22544A-7EE6-4342-B048-85BDC9FD1C3A}</a:tableStyleId>
              </a:tblPr>
              <a:tblGrid>
                <a:gridCol w="2053566">
                  <a:extLst>
                    <a:ext uri="{9D8B030D-6E8A-4147-A177-3AD203B41FA5}">
                      <a16:colId xmlns:a16="http://schemas.microsoft.com/office/drawing/2014/main" val="2724191383"/>
                    </a:ext>
                  </a:extLst>
                </a:gridCol>
                <a:gridCol w="3137720">
                  <a:extLst>
                    <a:ext uri="{9D8B030D-6E8A-4147-A177-3AD203B41FA5}">
                      <a16:colId xmlns:a16="http://schemas.microsoft.com/office/drawing/2014/main" val="898622114"/>
                    </a:ext>
                  </a:extLst>
                </a:gridCol>
              </a:tblGrid>
              <a:tr h="766864">
                <a:tc>
                  <a:txBody>
                    <a:bodyPr/>
                    <a:lstStyle/>
                    <a:p>
                      <a:pPr algn="l"/>
                      <a:endParaRPr lang="en-GB" dirty="0"/>
                    </a:p>
                    <a:p>
                      <a:pPr algn="l"/>
                      <a:r>
                        <a:rPr lang="en-GB" dirty="0"/>
                        <a:t>Vocabulary</a:t>
                      </a:r>
                    </a:p>
                  </a:txBody>
                  <a:tcPr/>
                </a:tc>
                <a:tc>
                  <a:txBody>
                    <a:bodyPr/>
                    <a:lstStyle/>
                    <a:p>
                      <a:pPr algn="l"/>
                      <a:endParaRPr lang="en-GB" dirty="0"/>
                    </a:p>
                    <a:p>
                      <a:pPr algn="l"/>
                      <a:r>
                        <a:rPr lang="en-GB" dirty="0"/>
                        <a:t>Definition</a:t>
                      </a:r>
                    </a:p>
                  </a:txBody>
                  <a:tcPr/>
                </a:tc>
                <a:extLst>
                  <a:ext uri="{0D108BD9-81ED-4DB2-BD59-A6C34878D82A}">
                    <a16:rowId xmlns:a16="http://schemas.microsoft.com/office/drawing/2014/main" val="2920034125"/>
                  </a:ext>
                </a:extLst>
              </a:tr>
              <a:tr h="766864">
                <a:tc>
                  <a:txBody>
                    <a:bodyPr/>
                    <a:lstStyle/>
                    <a:p>
                      <a:pPr algn="ctr"/>
                      <a:r>
                        <a:rPr lang="en-GB" dirty="0"/>
                        <a:t>abdomen</a:t>
                      </a:r>
                    </a:p>
                  </a:txBody>
                  <a:tcPr/>
                </a:tc>
                <a:tc>
                  <a:txBody>
                    <a:bodyPr/>
                    <a:lstStyle/>
                    <a:p>
                      <a:pPr algn="ctr"/>
                      <a:endParaRPr lang="en-GB" dirty="0"/>
                    </a:p>
                  </a:txBody>
                  <a:tcPr/>
                </a:tc>
                <a:extLst>
                  <a:ext uri="{0D108BD9-81ED-4DB2-BD59-A6C34878D82A}">
                    <a16:rowId xmlns:a16="http://schemas.microsoft.com/office/drawing/2014/main" val="3258933191"/>
                  </a:ext>
                </a:extLst>
              </a:tr>
              <a:tr h="766864">
                <a:tc>
                  <a:txBody>
                    <a:bodyPr/>
                    <a:lstStyle/>
                    <a:p>
                      <a:pPr algn="ctr"/>
                      <a:r>
                        <a:rPr lang="en-GB" dirty="0"/>
                        <a:t>absorb</a:t>
                      </a:r>
                    </a:p>
                  </a:txBody>
                  <a:tcPr/>
                </a:tc>
                <a:tc>
                  <a:txBody>
                    <a:bodyPr/>
                    <a:lstStyle/>
                    <a:p>
                      <a:pPr algn="ctr"/>
                      <a:endParaRPr lang="en-GB"/>
                    </a:p>
                  </a:txBody>
                  <a:tcPr/>
                </a:tc>
                <a:extLst>
                  <a:ext uri="{0D108BD9-81ED-4DB2-BD59-A6C34878D82A}">
                    <a16:rowId xmlns:a16="http://schemas.microsoft.com/office/drawing/2014/main" val="3426198361"/>
                  </a:ext>
                </a:extLst>
              </a:tr>
              <a:tr h="766864">
                <a:tc>
                  <a:txBody>
                    <a:bodyPr/>
                    <a:lstStyle/>
                    <a:p>
                      <a:pPr algn="ctr"/>
                      <a:r>
                        <a:rPr lang="en-GB" dirty="0"/>
                        <a:t>digestion</a:t>
                      </a:r>
                    </a:p>
                  </a:txBody>
                  <a:tcPr/>
                </a:tc>
                <a:tc>
                  <a:txBody>
                    <a:bodyPr/>
                    <a:lstStyle/>
                    <a:p>
                      <a:pPr algn="ctr"/>
                      <a:endParaRPr lang="en-GB" dirty="0"/>
                    </a:p>
                  </a:txBody>
                  <a:tcPr/>
                </a:tc>
                <a:extLst>
                  <a:ext uri="{0D108BD9-81ED-4DB2-BD59-A6C34878D82A}">
                    <a16:rowId xmlns:a16="http://schemas.microsoft.com/office/drawing/2014/main" val="1577978314"/>
                  </a:ext>
                </a:extLst>
              </a:tr>
              <a:tr h="766864">
                <a:tc>
                  <a:txBody>
                    <a:bodyPr/>
                    <a:lstStyle/>
                    <a:p>
                      <a:pPr algn="ctr"/>
                      <a:r>
                        <a:rPr lang="en-GB" dirty="0"/>
                        <a:t>dissolve</a:t>
                      </a:r>
                    </a:p>
                  </a:txBody>
                  <a:tcPr/>
                </a:tc>
                <a:tc>
                  <a:txBody>
                    <a:bodyPr/>
                    <a:lstStyle/>
                    <a:p>
                      <a:pPr algn="ctr"/>
                      <a:endParaRPr lang="en-GB"/>
                    </a:p>
                  </a:txBody>
                  <a:tcPr/>
                </a:tc>
                <a:extLst>
                  <a:ext uri="{0D108BD9-81ED-4DB2-BD59-A6C34878D82A}">
                    <a16:rowId xmlns:a16="http://schemas.microsoft.com/office/drawing/2014/main" val="1196905925"/>
                  </a:ext>
                </a:extLst>
              </a:tr>
              <a:tr h="766864">
                <a:tc>
                  <a:txBody>
                    <a:bodyPr/>
                    <a:lstStyle/>
                    <a:p>
                      <a:pPr algn="ctr"/>
                      <a:r>
                        <a:rPr lang="en-GB"/>
                        <a:t>oesophagus</a:t>
                      </a:r>
                      <a:endParaRPr lang="en-GB" dirty="0"/>
                    </a:p>
                  </a:txBody>
                  <a:tcPr/>
                </a:tc>
                <a:tc>
                  <a:txBody>
                    <a:bodyPr/>
                    <a:lstStyle/>
                    <a:p>
                      <a:pPr algn="ctr"/>
                      <a:endParaRPr lang="en-GB" dirty="0"/>
                    </a:p>
                  </a:txBody>
                  <a:tcPr/>
                </a:tc>
                <a:extLst>
                  <a:ext uri="{0D108BD9-81ED-4DB2-BD59-A6C34878D82A}">
                    <a16:rowId xmlns:a16="http://schemas.microsoft.com/office/drawing/2014/main" val="1160467552"/>
                  </a:ext>
                </a:extLst>
              </a:tr>
            </a:tbl>
          </a:graphicData>
        </a:graphic>
      </p:graphicFrame>
      <p:pic>
        <p:nvPicPr>
          <p:cNvPr id="5" name="Picture 4">
            <a:extLst>
              <a:ext uri="{FF2B5EF4-FFF2-40B4-BE49-F238E27FC236}">
                <a16:creationId xmlns:a16="http://schemas.microsoft.com/office/drawing/2014/main" id="{7832CF3F-A3CE-4E49-B76D-AFDD36285CBA}"/>
              </a:ext>
            </a:extLst>
          </p:cNvPr>
          <p:cNvPicPr>
            <a:picLocks noChangeAspect="1"/>
          </p:cNvPicPr>
          <p:nvPr/>
        </p:nvPicPr>
        <p:blipFill>
          <a:blip r:embed="rId2"/>
          <a:stretch>
            <a:fillRect/>
          </a:stretch>
        </p:blipFill>
        <p:spPr>
          <a:xfrm>
            <a:off x="63497" y="5204817"/>
            <a:ext cx="1348661" cy="1348661"/>
          </a:xfrm>
          <a:prstGeom prst="rect">
            <a:avLst/>
          </a:prstGeom>
        </p:spPr>
      </p:pic>
      <p:sp>
        <p:nvSpPr>
          <p:cNvPr id="6" name="Speech Bubble: Rectangle with Corners Rounded 5">
            <a:extLst>
              <a:ext uri="{FF2B5EF4-FFF2-40B4-BE49-F238E27FC236}">
                <a16:creationId xmlns:a16="http://schemas.microsoft.com/office/drawing/2014/main" id="{0A9ABA20-1B25-447B-9F89-5E2C6B262347}"/>
              </a:ext>
            </a:extLst>
          </p:cNvPr>
          <p:cNvSpPr/>
          <p:nvPr/>
        </p:nvSpPr>
        <p:spPr>
          <a:xfrm>
            <a:off x="1726660" y="4702317"/>
            <a:ext cx="2014075" cy="1941764"/>
          </a:xfrm>
          <a:prstGeom prst="wedgeRoundRectCallout">
            <a:avLst>
              <a:gd name="adj1" fmla="val -85020"/>
              <a:gd name="adj2" fmla="val 23454"/>
              <a:gd name="adj3" fmla="val 16667"/>
            </a:avLst>
          </a:prstGeom>
          <a:solidFill>
            <a:schemeClr val="lt1">
              <a:alpha val="50000"/>
            </a:schemeClr>
          </a:solidFill>
          <a:ln w="28575">
            <a:solidFill>
              <a:schemeClr val="tx1"/>
            </a:solidFill>
          </a:ln>
        </p:spPr>
        <p:style>
          <a:lnRef idx="2">
            <a:schemeClr val="accent6"/>
          </a:lnRef>
          <a:fillRef idx="1">
            <a:schemeClr val="lt1"/>
          </a:fillRef>
          <a:effectRef idx="0">
            <a:schemeClr val="accent6"/>
          </a:effectRef>
          <a:fontRef idx="minor">
            <a:schemeClr val="dk1"/>
          </a:fontRef>
        </p:style>
        <p:txBody>
          <a:bodyPr lIns="72000" tIns="36000" rIns="72000" bIns="36000" rtlCol="0" anchor="t" anchorCtr="0"/>
          <a:lstStyle/>
          <a:p>
            <a:pPr algn="ctr"/>
            <a:r>
              <a:rPr lang="en-GB" sz="1600" dirty="0"/>
              <a:t>You could colour code the words as a way of differentiating which words you would like different groups to focus on.</a:t>
            </a:r>
          </a:p>
          <a:p>
            <a:pPr algn="ctr"/>
            <a:endParaRPr lang="en-GB" dirty="0"/>
          </a:p>
        </p:txBody>
      </p:sp>
      <p:sp>
        <p:nvSpPr>
          <p:cNvPr id="7" name="Rectangle 6">
            <a:extLst>
              <a:ext uri="{FF2B5EF4-FFF2-40B4-BE49-F238E27FC236}">
                <a16:creationId xmlns:a16="http://schemas.microsoft.com/office/drawing/2014/main" id="{2A802040-3639-45DB-8520-4815A91D1C45}"/>
              </a:ext>
            </a:extLst>
          </p:cNvPr>
          <p:cNvSpPr/>
          <p:nvPr/>
        </p:nvSpPr>
        <p:spPr>
          <a:xfrm>
            <a:off x="9311951" y="2705878"/>
            <a:ext cx="2351314" cy="1623526"/>
          </a:xfrm>
          <a:prstGeom prst="rect">
            <a:avLst/>
          </a:prstGeom>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b="1" u="sng" dirty="0">
                <a:solidFill>
                  <a:schemeClr val="tx1"/>
                </a:solidFill>
              </a:rPr>
              <a:t>Challenge:</a:t>
            </a:r>
          </a:p>
          <a:p>
            <a:pPr algn="ctr"/>
            <a:endParaRPr lang="en-GB" dirty="0"/>
          </a:p>
          <a:p>
            <a:pPr algn="ctr"/>
            <a:r>
              <a:rPr lang="en-GB" dirty="0"/>
              <a:t>Can you use each of these words in a sentence?</a:t>
            </a:r>
          </a:p>
        </p:txBody>
      </p:sp>
    </p:spTree>
    <p:extLst>
      <p:ext uri="{BB962C8B-B14F-4D97-AF65-F5344CB8AC3E}">
        <p14:creationId xmlns:p14="http://schemas.microsoft.com/office/powerpoint/2010/main" val="5952826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C67586-2704-48C3-B774-359A076057C4}"/>
              </a:ext>
            </a:extLst>
          </p:cNvPr>
          <p:cNvSpPr>
            <a:spLocks noGrp="1"/>
          </p:cNvSpPr>
          <p:nvPr>
            <p:ph type="title"/>
          </p:nvPr>
        </p:nvSpPr>
        <p:spPr/>
        <p:txBody>
          <a:bodyPr/>
          <a:lstStyle/>
          <a:p>
            <a:r>
              <a:rPr lang="en-GB" dirty="0"/>
              <a:t>Idea 6:</a:t>
            </a:r>
            <a:br>
              <a:rPr lang="en-GB" dirty="0"/>
            </a:br>
            <a:r>
              <a:rPr lang="en-GB" dirty="0"/>
              <a:t>Cops &amp; Robbers</a:t>
            </a:r>
            <a:br>
              <a:rPr lang="en-GB" dirty="0"/>
            </a:br>
            <a:br>
              <a:rPr lang="en-GB" sz="1600" dirty="0"/>
            </a:br>
            <a:r>
              <a:rPr lang="en-GB" sz="1600" dirty="0"/>
              <a:t>In this activity, the children will demonstrate what they have remembered about a concept – this could be a way of reviewing a lesson/ sequence of lessons or a whole topic. </a:t>
            </a:r>
            <a:endParaRPr lang="en-GB" dirty="0"/>
          </a:p>
        </p:txBody>
      </p:sp>
      <p:graphicFrame>
        <p:nvGraphicFramePr>
          <p:cNvPr id="6" name="Content Placeholder 5">
            <a:extLst>
              <a:ext uri="{FF2B5EF4-FFF2-40B4-BE49-F238E27FC236}">
                <a16:creationId xmlns:a16="http://schemas.microsoft.com/office/drawing/2014/main" id="{FC4C27D7-A57A-4B85-AB52-26573C0EDA3E}"/>
              </a:ext>
            </a:extLst>
          </p:cNvPr>
          <p:cNvGraphicFramePr>
            <a:graphicFrameLocks noGrp="1"/>
          </p:cNvGraphicFramePr>
          <p:nvPr>
            <p:ph idx="1"/>
            <p:extLst>
              <p:ext uri="{D42A27DB-BD31-4B8C-83A1-F6EECF244321}">
                <p14:modId xmlns:p14="http://schemas.microsoft.com/office/powerpoint/2010/main" val="3531451547"/>
              </p:ext>
            </p:extLst>
          </p:nvPr>
        </p:nvGraphicFramePr>
        <p:xfrm>
          <a:off x="3944239" y="1257883"/>
          <a:ext cx="7315200" cy="3749040"/>
        </p:xfrm>
        <a:graphic>
          <a:graphicData uri="http://schemas.openxmlformats.org/drawingml/2006/table">
            <a:tbl>
              <a:tblPr firstRow="1" bandRow="1">
                <a:tableStyleId>{5C22544A-7EE6-4342-B048-85BDC9FD1C3A}</a:tableStyleId>
              </a:tblPr>
              <a:tblGrid>
                <a:gridCol w="3657600">
                  <a:extLst>
                    <a:ext uri="{9D8B030D-6E8A-4147-A177-3AD203B41FA5}">
                      <a16:colId xmlns:a16="http://schemas.microsoft.com/office/drawing/2014/main" val="1391425977"/>
                    </a:ext>
                  </a:extLst>
                </a:gridCol>
                <a:gridCol w="3657600">
                  <a:extLst>
                    <a:ext uri="{9D8B030D-6E8A-4147-A177-3AD203B41FA5}">
                      <a16:colId xmlns:a16="http://schemas.microsoft.com/office/drawing/2014/main" val="4041461876"/>
                    </a:ext>
                  </a:extLst>
                </a:gridCol>
              </a:tblGrid>
              <a:tr h="370840">
                <a:tc>
                  <a:txBody>
                    <a:bodyPr/>
                    <a:lstStyle/>
                    <a:p>
                      <a:r>
                        <a:rPr lang="en-GB" dirty="0"/>
                        <a:t>What facts/ information can you remember about_____________?</a:t>
                      </a:r>
                    </a:p>
                  </a:txBody>
                  <a:tcPr/>
                </a:tc>
                <a:tc>
                  <a:txBody>
                    <a:bodyPr/>
                    <a:lstStyle/>
                    <a:p>
                      <a:r>
                        <a:rPr lang="en-GB" dirty="0"/>
                        <a:t>What facts/ information have you ‘stolen’ from your peers?</a:t>
                      </a:r>
                    </a:p>
                  </a:txBody>
                  <a:tcPr/>
                </a:tc>
                <a:extLst>
                  <a:ext uri="{0D108BD9-81ED-4DB2-BD59-A6C34878D82A}">
                    <a16:rowId xmlns:a16="http://schemas.microsoft.com/office/drawing/2014/main" val="2600761300"/>
                  </a:ext>
                </a:extLst>
              </a:tr>
              <a:tr h="370840">
                <a:tc>
                  <a:txBody>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txBody>
                  <a:tcPr/>
                </a:tc>
                <a:tc>
                  <a:txBody>
                    <a:bodyPr/>
                    <a:lstStyle/>
                    <a:p>
                      <a:endParaRPr lang="en-GB" dirty="0"/>
                    </a:p>
                  </a:txBody>
                  <a:tcPr/>
                </a:tc>
                <a:extLst>
                  <a:ext uri="{0D108BD9-81ED-4DB2-BD59-A6C34878D82A}">
                    <a16:rowId xmlns:a16="http://schemas.microsoft.com/office/drawing/2014/main" val="2821618606"/>
                  </a:ext>
                </a:extLst>
              </a:tr>
            </a:tbl>
          </a:graphicData>
        </a:graphic>
      </p:graphicFrame>
      <p:pic>
        <p:nvPicPr>
          <p:cNvPr id="4" name="Picture 3">
            <a:extLst>
              <a:ext uri="{FF2B5EF4-FFF2-40B4-BE49-F238E27FC236}">
                <a16:creationId xmlns:a16="http://schemas.microsoft.com/office/drawing/2014/main" id="{6627FADE-137A-4323-94AB-DF08D7D90E23}"/>
              </a:ext>
            </a:extLst>
          </p:cNvPr>
          <p:cNvPicPr>
            <a:picLocks noChangeAspect="1"/>
          </p:cNvPicPr>
          <p:nvPr/>
        </p:nvPicPr>
        <p:blipFill>
          <a:blip r:embed="rId2"/>
          <a:stretch>
            <a:fillRect/>
          </a:stretch>
        </p:blipFill>
        <p:spPr>
          <a:xfrm>
            <a:off x="63497" y="5204817"/>
            <a:ext cx="1348661" cy="1348661"/>
          </a:xfrm>
          <a:prstGeom prst="rect">
            <a:avLst/>
          </a:prstGeom>
        </p:spPr>
      </p:pic>
      <p:sp>
        <p:nvSpPr>
          <p:cNvPr id="5" name="Speech Bubble: Rectangle with Corners Rounded 4">
            <a:extLst>
              <a:ext uri="{FF2B5EF4-FFF2-40B4-BE49-F238E27FC236}">
                <a16:creationId xmlns:a16="http://schemas.microsoft.com/office/drawing/2014/main" id="{2D5D0722-D88B-4A6C-BCA6-A29AD773E2F2}"/>
              </a:ext>
            </a:extLst>
          </p:cNvPr>
          <p:cNvSpPr/>
          <p:nvPr/>
        </p:nvSpPr>
        <p:spPr>
          <a:xfrm>
            <a:off x="1726660" y="4702317"/>
            <a:ext cx="2014075" cy="1941764"/>
          </a:xfrm>
          <a:prstGeom prst="wedgeRoundRectCallout">
            <a:avLst>
              <a:gd name="adj1" fmla="val -85020"/>
              <a:gd name="adj2" fmla="val 23454"/>
              <a:gd name="adj3" fmla="val 16667"/>
            </a:avLst>
          </a:prstGeom>
          <a:solidFill>
            <a:schemeClr val="lt1">
              <a:alpha val="50000"/>
            </a:schemeClr>
          </a:solidFill>
          <a:ln w="28575">
            <a:solidFill>
              <a:schemeClr val="tx1"/>
            </a:solidFill>
          </a:ln>
        </p:spPr>
        <p:style>
          <a:lnRef idx="2">
            <a:schemeClr val="accent6"/>
          </a:lnRef>
          <a:fillRef idx="1">
            <a:schemeClr val="lt1"/>
          </a:fillRef>
          <a:effectRef idx="0">
            <a:schemeClr val="accent6"/>
          </a:effectRef>
          <a:fontRef idx="minor">
            <a:schemeClr val="dk1"/>
          </a:fontRef>
        </p:style>
        <p:txBody>
          <a:bodyPr lIns="72000" tIns="36000" rIns="72000" bIns="36000" rtlCol="0" anchor="t" anchorCtr="0"/>
          <a:lstStyle/>
          <a:p>
            <a:pPr algn="ctr"/>
            <a:r>
              <a:rPr lang="en-GB" sz="1400" dirty="0"/>
              <a:t> </a:t>
            </a:r>
          </a:p>
          <a:p>
            <a:pPr algn="ctr"/>
            <a:r>
              <a:rPr lang="en-GB" sz="1400" dirty="0"/>
              <a:t>You may want to set a minimum of points the children must remember themselves – otherwise they may just want to rob!</a:t>
            </a:r>
          </a:p>
          <a:p>
            <a:pPr algn="ctr"/>
            <a:endParaRPr lang="en-GB" dirty="0"/>
          </a:p>
        </p:txBody>
      </p:sp>
      <p:pic>
        <p:nvPicPr>
          <p:cNvPr id="1026" name="Picture 2" descr="Free Policeman Picture, Download Free Policeman Picture png images, Free  ClipArts on Clipart Library">
            <a:extLst>
              <a:ext uri="{FF2B5EF4-FFF2-40B4-BE49-F238E27FC236}">
                <a16:creationId xmlns:a16="http://schemas.microsoft.com/office/drawing/2014/main" id="{1734E47D-95B3-4158-8133-591458A8082C}"/>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7639" b="93056" l="8000" r="89143">
                        <a14:foregroundMark x1="49714" y1="47917" x2="49714" y2="47917"/>
                        <a14:foregroundMark x1="51429" y1="46875" x2="51429" y2="46875"/>
                        <a14:foregroundMark x1="8000" y1="52431" x2="8000" y2="52431"/>
                        <a14:foregroundMark x1="61714" y1="91667" x2="61714" y2="91667"/>
                        <a14:foregroundMark x1="33714" y1="93056" x2="33714" y2="93056"/>
                        <a14:foregroundMark x1="52000" y1="7639" x2="52000" y2="7639"/>
                      </a14:backgroundRemoval>
                    </a14:imgEffect>
                  </a14:imgLayer>
                </a14:imgProps>
              </a:ext>
              <a:ext uri="{28A0092B-C50C-407E-A947-70E740481C1C}">
                <a14:useLocalDpi xmlns:a14="http://schemas.microsoft.com/office/drawing/2010/main" val="0"/>
              </a:ext>
            </a:extLst>
          </a:blip>
          <a:srcRect/>
          <a:stretch>
            <a:fillRect/>
          </a:stretch>
        </p:blipFill>
        <p:spPr bwMode="auto">
          <a:xfrm>
            <a:off x="4070841" y="3614396"/>
            <a:ext cx="1206601" cy="198572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hief Robber Png - Robber Clipart Png,Robber Png - free transparent png  images - pngaaa.com">
            <a:extLst>
              <a:ext uri="{FF2B5EF4-FFF2-40B4-BE49-F238E27FC236}">
                <a16:creationId xmlns:a16="http://schemas.microsoft.com/office/drawing/2014/main" id="{13F43E06-511E-429C-835E-7D3644B65AE6}"/>
              </a:ext>
            </a:extLst>
          </p:cNvPr>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9302" b="90891" l="10000" r="90000">
                        <a14:foregroundMark x1="58778" y1="21899" x2="58778" y2="21899"/>
                        <a14:foregroundMark x1="58222" y1="15891" x2="58222" y2="15891"/>
                        <a14:foregroundMark x1="54222" y1="13760" x2="54222" y2="13760"/>
                        <a14:foregroundMark x1="62667" y1="23062" x2="62667" y2="23062"/>
                        <a14:foregroundMark x1="65111" y1="29651" x2="65111" y2="29651"/>
                        <a14:foregroundMark x1="65889" y1="37403" x2="65889" y2="37403"/>
                        <a14:foregroundMark x1="64556" y1="48837" x2="64556" y2="48837"/>
                        <a14:foregroundMark x1="61111" y1="48450" x2="61111" y2="48450"/>
                        <a14:foregroundMark x1="58111" y1="47093" x2="58111" y2="47093"/>
                        <a14:foregroundMark x1="61222" y1="91085" x2="61222" y2="91085"/>
                        <a14:foregroundMark x1="48778" y1="9302" x2="48778" y2="9302"/>
                        <a14:foregroundMark x1="57111" y1="15504" x2="57111" y2="15504"/>
                      </a14:backgroundRemoval>
                    </a14:imgEffect>
                  </a14:imgLayer>
                </a14:imgProps>
              </a:ext>
              <a:ext uri="{28A0092B-C50C-407E-A947-70E740481C1C}">
                <a14:useLocalDpi xmlns:a14="http://schemas.microsoft.com/office/drawing/2010/main" val="0"/>
              </a:ext>
            </a:extLst>
          </a:blip>
          <a:srcRect/>
          <a:stretch>
            <a:fillRect/>
          </a:stretch>
        </p:blipFill>
        <p:spPr bwMode="auto">
          <a:xfrm>
            <a:off x="8828694" y="4286160"/>
            <a:ext cx="3463468" cy="19857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56006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00EF9C-9808-4965-8EB7-381EA982831C}"/>
              </a:ext>
            </a:extLst>
          </p:cNvPr>
          <p:cNvSpPr>
            <a:spLocks noGrp="1"/>
          </p:cNvSpPr>
          <p:nvPr>
            <p:ph type="title"/>
          </p:nvPr>
        </p:nvSpPr>
        <p:spPr/>
        <p:txBody>
          <a:bodyPr/>
          <a:lstStyle/>
          <a:p>
            <a:r>
              <a:rPr lang="en-GB" dirty="0"/>
              <a:t>Idea 7:</a:t>
            </a:r>
            <a:br>
              <a:rPr lang="en-GB" dirty="0"/>
            </a:br>
            <a:r>
              <a:rPr lang="en-GB" dirty="0"/>
              <a:t>Retrieval Relay</a:t>
            </a:r>
            <a:br>
              <a:rPr lang="en-GB" dirty="0"/>
            </a:br>
            <a:br>
              <a:rPr lang="en-GB" sz="1600" dirty="0"/>
            </a:br>
            <a:r>
              <a:rPr lang="en-GB" sz="1600" dirty="0"/>
              <a:t>In this activity, the children work in teams.</a:t>
            </a:r>
            <a:br>
              <a:rPr lang="en-GB" sz="1600" dirty="0"/>
            </a:br>
            <a:r>
              <a:rPr lang="en-GB" sz="1600" dirty="0"/>
              <a:t>The team has to recall as much knowledge about a lesson or topic as possible. </a:t>
            </a:r>
            <a:br>
              <a:rPr lang="en-GB" sz="1600" dirty="0"/>
            </a:br>
            <a:r>
              <a:rPr lang="en-GB" sz="1600" dirty="0"/>
              <a:t>No ideas can be repeated!</a:t>
            </a:r>
            <a:endParaRPr lang="en-GB" dirty="0"/>
          </a:p>
        </p:txBody>
      </p:sp>
      <p:pic>
        <p:nvPicPr>
          <p:cNvPr id="4" name="Picture 3">
            <a:extLst>
              <a:ext uri="{FF2B5EF4-FFF2-40B4-BE49-F238E27FC236}">
                <a16:creationId xmlns:a16="http://schemas.microsoft.com/office/drawing/2014/main" id="{451395B9-98E9-4BBE-AE40-88615421A0BC}"/>
              </a:ext>
            </a:extLst>
          </p:cNvPr>
          <p:cNvPicPr>
            <a:picLocks noChangeAspect="1"/>
          </p:cNvPicPr>
          <p:nvPr/>
        </p:nvPicPr>
        <p:blipFill>
          <a:blip r:embed="rId2"/>
          <a:stretch>
            <a:fillRect/>
          </a:stretch>
        </p:blipFill>
        <p:spPr>
          <a:xfrm>
            <a:off x="63497" y="5204817"/>
            <a:ext cx="1348661" cy="1348661"/>
          </a:xfrm>
          <a:prstGeom prst="rect">
            <a:avLst/>
          </a:prstGeom>
        </p:spPr>
      </p:pic>
      <p:sp>
        <p:nvSpPr>
          <p:cNvPr id="5" name="Speech Bubble: Rectangle with Corners Rounded 4">
            <a:extLst>
              <a:ext uri="{FF2B5EF4-FFF2-40B4-BE49-F238E27FC236}">
                <a16:creationId xmlns:a16="http://schemas.microsoft.com/office/drawing/2014/main" id="{720399FC-6E28-4C30-B696-3087B264D486}"/>
              </a:ext>
            </a:extLst>
          </p:cNvPr>
          <p:cNvSpPr/>
          <p:nvPr/>
        </p:nvSpPr>
        <p:spPr>
          <a:xfrm>
            <a:off x="1726660" y="4702317"/>
            <a:ext cx="2014075" cy="1941764"/>
          </a:xfrm>
          <a:prstGeom prst="wedgeRoundRectCallout">
            <a:avLst>
              <a:gd name="adj1" fmla="val -85020"/>
              <a:gd name="adj2" fmla="val 23454"/>
              <a:gd name="adj3" fmla="val 16667"/>
            </a:avLst>
          </a:prstGeom>
          <a:solidFill>
            <a:schemeClr val="lt1">
              <a:alpha val="50000"/>
            </a:schemeClr>
          </a:solidFill>
          <a:ln w="28575">
            <a:solidFill>
              <a:schemeClr val="tx1"/>
            </a:solidFill>
          </a:ln>
        </p:spPr>
        <p:style>
          <a:lnRef idx="2">
            <a:schemeClr val="accent6"/>
          </a:lnRef>
          <a:fillRef idx="1">
            <a:schemeClr val="lt1"/>
          </a:fillRef>
          <a:effectRef idx="0">
            <a:schemeClr val="accent6"/>
          </a:effectRef>
          <a:fontRef idx="minor">
            <a:schemeClr val="dk1"/>
          </a:fontRef>
        </p:style>
        <p:txBody>
          <a:bodyPr lIns="72000" tIns="36000" rIns="72000" bIns="36000" rtlCol="0" anchor="t" anchorCtr="0"/>
          <a:lstStyle/>
          <a:p>
            <a:pPr algn="ctr"/>
            <a:r>
              <a:rPr lang="en-GB" sz="1350" dirty="0"/>
              <a:t>You could award prizes, house points or dojos to the team with the most facts remembered. You could repeat the activity a week later to see what has been retained.</a:t>
            </a:r>
          </a:p>
          <a:p>
            <a:pPr algn="ctr"/>
            <a:endParaRPr lang="en-GB" dirty="0"/>
          </a:p>
        </p:txBody>
      </p:sp>
      <p:sp>
        <p:nvSpPr>
          <p:cNvPr id="6" name="TextBox 5">
            <a:extLst>
              <a:ext uri="{FF2B5EF4-FFF2-40B4-BE49-F238E27FC236}">
                <a16:creationId xmlns:a16="http://schemas.microsoft.com/office/drawing/2014/main" id="{59CA27A7-DAC6-4C8A-9E36-0721F97E5435}"/>
              </a:ext>
            </a:extLst>
          </p:cNvPr>
          <p:cNvSpPr txBox="1"/>
          <p:nvPr/>
        </p:nvSpPr>
        <p:spPr>
          <a:xfrm>
            <a:off x="4055237" y="893004"/>
            <a:ext cx="7338869" cy="461665"/>
          </a:xfrm>
          <a:prstGeom prst="rect">
            <a:avLst/>
          </a:prstGeom>
          <a:noFill/>
        </p:spPr>
        <p:txBody>
          <a:bodyPr wrap="none" rtlCol="0">
            <a:spAutoFit/>
          </a:bodyPr>
          <a:lstStyle/>
          <a:p>
            <a:r>
              <a:rPr lang="en-GB" sz="2400" u="sng" dirty="0">
                <a:latin typeface="Bahnschrift SemiBold" panose="020B0502040204020203" pitchFamily="34" charset="0"/>
              </a:rPr>
              <a:t>What effect did the Romans leaving have on Britain?</a:t>
            </a:r>
          </a:p>
        </p:txBody>
      </p:sp>
      <p:sp>
        <p:nvSpPr>
          <p:cNvPr id="7" name="Rectangle 6">
            <a:extLst>
              <a:ext uri="{FF2B5EF4-FFF2-40B4-BE49-F238E27FC236}">
                <a16:creationId xmlns:a16="http://schemas.microsoft.com/office/drawing/2014/main" id="{087E4925-CEE3-40FD-BB03-70BA107C908C}"/>
              </a:ext>
            </a:extLst>
          </p:cNvPr>
          <p:cNvSpPr/>
          <p:nvPr/>
        </p:nvSpPr>
        <p:spPr>
          <a:xfrm>
            <a:off x="4181072" y="1446965"/>
            <a:ext cx="3078760" cy="2013358"/>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dirty="0">
                <a:solidFill>
                  <a:schemeClr val="tx1"/>
                </a:solidFill>
              </a:rPr>
              <a:t>2 minutes: Your knowledge</a:t>
            </a:r>
          </a:p>
        </p:txBody>
      </p:sp>
      <p:sp>
        <p:nvSpPr>
          <p:cNvPr id="8" name="Rectangle 7">
            <a:extLst>
              <a:ext uri="{FF2B5EF4-FFF2-40B4-BE49-F238E27FC236}">
                <a16:creationId xmlns:a16="http://schemas.microsoft.com/office/drawing/2014/main" id="{62858B9B-F8D8-4778-A542-930AE3CD7124}"/>
              </a:ext>
            </a:extLst>
          </p:cNvPr>
          <p:cNvSpPr/>
          <p:nvPr/>
        </p:nvSpPr>
        <p:spPr>
          <a:xfrm>
            <a:off x="8125296" y="1446965"/>
            <a:ext cx="3078760" cy="2013358"/>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dirty="0">
                <a:solidFill>
                  <a:schemeClr val="tx1"/>
                </a:solidFill>
              </a:rPr>
              <a:t>2 minutes: Your neighbour’s knowledge</a:t>
            </a:r>
          </a:p>
        </p:txBody>
      </p:sp>
      <p:sp>
        <p:nvSpPr>
          <p:cNvPr id="9" name="Rectangle 8">
            <a:extLst>
              <a:ext uri="{FF2B5EF4-FFF2-40B4-BE49-F238E27FC236}">
                <a16:creationId xmlns:a16="http://schemas.microsoft.com/office/drawing/2014/main" id="{0838A8A4-2C3E-4214-9A3C-F7D1900E6897}"/>
              </a:ext>
            </a:extLst>
          </p:cNvPr>
          <p:cNvSpPr/>
          <p:nvPr/>
        </p:nvSpPr>
        <p:spPr>
          <a:xfrm>
            <a:off x="8125296" y="3942690"/>
            <a:ext cx="3078760" cy="2013358"/>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dirty="0">
                <a:solidFill>
                  <a:schemeClr val="tx1"/>
                </a:solidFill>
              </a:rPr>
              <a:t>2 minutes: Your neighbour’s knowledge</a:t>
            </a:r>
          </a:p>
        </p:txBody>
      </p:sp>
      <p:sp>
        <p:nvSpPr>
          <p:cNvPr id="10" name="Rectangle 9">
            <a:extLst>
              <a:ext uri="{FF2B5EF4-FFF2-40B4-BE49-F238E27FC236}">
                <a16:creationId xmlns:a16="http://schemas.microsoft.com/office/drawing/2014/main" id="{BAF209E3-50C8-4D71-8495-559C79F7BEAE}"/>
              </a:ext>
            </a:extLst>
          </p:cNvPr>
          <p:cNvSpPr/>
          <p:nvPr/>
        </p:nvSpPr>
        <p:spPr>
          <a:xfrm>
            <a:off x="4181072" y="3967305"/>
            <a:ext cx="3078760" cy="2013358"/>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dirty="0">
                <a:solidFill>
                  <a:schemeClr val="tx1"/>
                </a:solidFill>
              </a:rPr>
              <a:t>2 minutes: Your neighbour’s knowledge</a:t>
            </a:r>
          </a:p>
        </p:txBody>
      </p:sp>
      <p:sp>
        <p:nvSpPr>
          <p:cNvPr id="11" name="Arrow: Right 10">
            <a:extLst>
              <a:ext uri="{FF2B5EF4-FFF2-40B4-BE49-F238E27FC236}">
                <a16:creationId xmlns:a16="http://schemas.microsoft.com/office/drawing/2014/main" id="{6E8C999A-BA00-4111-80F0-14D4837279EC}"/>
              </a:ext>
            </a:extLst>
          </p:cNvPr>
          <p:cNvSpPr/>
          <p:nvPr/>
        </p:nvSpPr>
        <p:spPr>
          <a:xfrm>
            <a:off x="6966217" y="2856316"/>
            <a:ext cx="1409351" cy="341851"/>
          </a:xfrm>
          <a:prstGeom prst="rightArrow">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Arrow: Right 12">
            <a:extLst>
              <a:ext uri="{FF2B5EF4-FFF2-40B4-BE49-F238E27FC236}">
                <a16:creationId xmlns:a16="http://schemas.microsoft.com/office/drawing/2014/main" id="{D66C446F-E233-45AC-BAF4-03616D38384E}"/>
              </a:ext>
            </a:extLst>
          </p:cNvPr>
          <p:cNvSpPr/>
          <p:nvPr/>
        </p:nvSpPr>
        <p:spPr>
          <a:xfrm rot="10800000">
            <a:off x="6966216" y="5323261"/>
            <a:ext cx="1409351" cy="341851"/>
          </a:xfrm>
          <a:prstGeom prst="rightArrow">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Arrow: Right 13">
            <a:extLst>
              <a:ext uri="{FF2B5EF4-FFF2-40B4-BE49-F238E27FC236}">
                <a16:creationId xmlns:a16="http://schemas.microsoft.com/office/drawing/2014/main" id="{7AB9DD67-13F6-4D77-9A94-CEE4E977F68D}"/>
              </a:ext>
            </a:extLst>
          </p:cNvPr>
          <p:cNvSpPr/>
          <p:nvPr/>
        </p:nvSpPr>
        <p:spPr>
          <a:xfrm rot="5400000">
            <a:off x="10571967" y="3530581"/>
            <a:ext cx="777613" cy="341851"/>
          </a:xfrm>
          <a:prstGeom prst="rightArrow">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41087804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78FEAE-D356-4450-98C4-6AAF4D4B8EA9}"/>
              </a:ext>
            </a:extLst>
          </p:cNvPr>
          <p:cNvSpPr>
            <a:spLocks noGrp="1"/>
          </p:cNvSpPr>
          <p:nvPr>
            <p:ph type="title"/>
          </p:nvPr>
        </p:nvSpPr>
        <p:spPr/>
        <p:txBody>
          <a:bodyPr/>
          <a:lstStyle/>
          <a:p>
            <a:r>
              <a:rPr lang="en-GB" dirty="0"/>
              <a:t>Idea 8:</a:t>
            </a:r>
            <a:br>
              <a:rPr lang="en-GB" dirty="0"/>
            </a:br>
            <a:r>
              <a:rPr lang="en-GB" dirty="0"/>
              <a:t>Walkabout Bingo</a:t>
            </a:r>
            <a:br>
              <a:rPr lang="en-GB" dirty="0"/>
            </a:br>
            <a:br>
              <a:rPr lang="en-GB" sz="1600" dirty="0"/>
            </a:br>
            <a:r>
              <a:rPr lang="en-GB" sz="1600" dirty="0"/>
              <a:t>In this activity, the children have to walk around the classroom and ask peers a question from their Bingo board. </a:t>
            </a:r>
            <a:br>
              <a:rPr lang="en-GB" sz="1600" dirty="0"/>
            </a:br>
            <a:r>
              <a:rPr lang="en-GB" sz="1600" dirty="0"/>
              <a:t>Each child can only answer one question for one other pupil – therefore the same child cannot be asked lots of times!</a:t>
            </a:r>
            <a:endParaRPr lang="en-GB" dirty="0"/>
          </a:p>
        </p:txBody>
      </p:sp>
      <p:graphicFrame>
        <p:nvGraphicFramePr>
          <p:cNvPr id="5" name="Content Placeholder 4">
            <a:extLst>
              <a:ext uri="{FF2B5EF4-FFF2-40B4-BE49-F238E27FC236}">
                <a16:creationId xmlns:a16="http://schemas.microsoft.com/office/drawing/2014/main" id="{F9997DB7-5AA3-4FCF-9976-5B800806F2D8}"/>
              </a:ext>
            </a:extLst>
          </p:cNvPr>
          <p:cNvGraphicFramePr>
            <a:graphicFrameLocks noGrp="1"/>
          </p:cNvGraphicFramePr>
          <p:nvPr>
            <p:ph idx="1"/>
            <p:extLst>
              <p:ext uri="{D42A27DB-BD31-4B8C-83A1-F6EECF244321}">
                <p14:modId xmlns:p14="http://schemas.microsoft.com/office/powerpoint/2010/main" val="1687681338"/>
              </p:ext>
            </p:extLst>
          </p:nvPr>
        </p:nvGraphicFramePr>
        <p:xfrm>
          <a:off x="3868738" y="863600"/>
          <a:ext cx="7315200" cy="4861419"/>
        </p:xfrm>
        <a:graphic>
          <a:graphicData uri="http://schemas.openxmlformats.org/drawingml/2006/table">
            <a:tbl>
              <a:tblPr firstRow="1" bandRow="1">
                <a:tableStyleId>{5C22544A-7EE6-4342-B048-85BDC9FD1C3A}</a:tableStyleId>
              </a:tblPr>
              <a:tblGrid>
                <a:gridCol w="3657600">
                  <a:extLst>
                    <a:ext uri="{9D8B030D-6E8A-4147-A177-3AD203B41FA5}">
                      <a16:colId xmlns:a16="http://schemas.microsoft.com/office/drawing/2014/main" val="2091448994"/>
                    </a:ext>
                  </a:extLst>
                </a:gridCol>
                <a:gridCol w="3657600">
                  <a:extLst>
                    <a:ext uri="{9D8B030D-6E8A-4147-A177-3AD203B41FA5}">
                      <a16:colId xmlns:a16="http://schemas.microsoft.com/office/drawing/2014/main" val="1934367366"/>
                    </a:ext>
                  </a:extLst>
                </a:gridCol>
              </a:tblGrid>
              <a:tr h="1620473">
                <a:tc>
                  <a:txBody>
                    <a:bodyPr/>
                    <a:lstStyle/>
                    <a:p>
                      <a:r>
                        <a:rPr lang="en-GB" sz="1600" b="1" dirty="0">
                          <a:solidFill>
                            <a:schemeClr val="tx1"/>
                          </a:solidFill>
                        </a:rPr>
                        <a:t>What was mummification?</a:t>
                      </a:r>
                    </a:p>
                    <a:p>
                      <a:endParaRPr lang="en-GB" sz="1600" b="1" dirty="0">
                        <a:solidFill>
                          <a:schemeClr val="tx1"/>
                        </a:solidFill>
                      </a:endParaRPr>
                    </a:p>
                    <a:p>
                      <a:r>
                        <a:rPr lang="en-GB" sz="1600" b="1" dirty="0">
                          <a:solidFill>
                            <a:schemeClr val="tx1"/>
                          </a:solidFill>
                        </a:rPr>
                        <a:t>A:</a:t>
                      </a:r>
                    </a:p>
                    <a:p>
                      <a:endParaRPr lang="en-GB" sz="1600" b="1" dirty="0">
                        <a:solidFill>
                          <a:schemeClr val="tx1"/>
                        </a:solidFill>
                      </a:endParaRPr>
                    </a:p>
                    <a:p>
                      <a:r>
                        <a:rPr lang="en-GB" sz="1600" b="1" dirty="0">
                          <a:solidFill>
                            <a:schemeClr val="tx1"/>
                          </a:solidFill>
                        </a:rPr>
                        <a:t>Name:</a:t>
                      </a:r>
                    </a:p>
                  </a:txBody>
                  <a:tcPr/>
                </a:tc>
                <a:tc>
                  <a:txBody>
                    <a:bodyPr/>
                    <a:lstStyle/>
                    <a:p>
                      <a:r>
                        <a:rPr lang="en-GB" sz="1600" dirty="0">
                          <a:solidFill>
                            <a:schemeClr val="tx1"/>
                          </a:solidFill>
                        </a:rPr>
                        <a:t>Were all ancient Egyptians mummified?</a:t>
                      </a:r>
                    </a:p>
                    <a:p>
                      <a:endParaRPr lang="en-GB" sz="1600" dirty="0">
                        <a:solidFill>
                          <a:schemeClr val="tx1"/>
                        </a:solidFill>
                      </a:endParaRPr>
                    </a:p>
                    <a:p>
                      <a:r>
                        <a:rPr lang="en-GB" sz="1600" dirty="0">
                          <a:solidFill>
                            <a:schemeClr val="tx1"/>
                          </a:solidFill>
                        </a:rPr>
                        <a:t>A:</a:t>
                      </a:r>
                    </a:p>
                    <a:p>
                      <a:endParaRPr lang="en-GB" sz="1600" dirty="0">
                        <a:solidFill>
                          <a:schemeClr val="tx1"/>
                        </a:solidFill>
                      </a:endParaRPr>
                    </a:p>
                    <a:p>
                      <a:r>
                        <a:rPr lang="en-GB" sz="1600" dirty="0">
                          <a:solidFill>
                            <a:schemeClr val="tx1"/>
                          </a:solidFill>
                        </a:rPr>
                        <a:t>Name:</a:t>
                      </a:r>
                    </a:p>
                    <a:p>
                      <a:endParaRPr lang="en-GB" sz="1600" dirty="0">
                        <a:solidFill>
                          <a:schemeClr val="tx1"/>
                        </a:solidFill>
                      </a:endParaRPr>
                    </a:p>
                  </a:txBody>
                  <a:tcPr/>
                </a:tc>
                <a:extLst>
                  <a:ext uri="{0D108BD9-81ED-4DB2-BD59-A6C34878D82A}">
                    <a16:rowId xmlns:a16="http://schemas.microsoft.com/office/drawing/2014/main" val="2864936834"/>
                  </a:ext>
                </a:extLst>
              </a:tr>
              <a:tr h="1620473">
                <a:tc>
                  <a:txBody>
                    <a:bodyPr/>
                    <a:lstStyle/>
                    <a:p>
                      <a:r>
                        <a:rPr lang="en-GB" sz="1600" b="1" dirty="0">
                          <a:solidFill>
                            <a:schemeClr val="tx1"/>
                          </a:solidFill>
                        </a:rPr>
                        <a:t>Who was the god of mummification?</a:t>
                      </a:r>
                    </a:p>
                    <a:p>
                      <a:endParaRPr lang="en-GB" sz="1600" b="1" dirty="0">
                        <a:solidFill>
                          <a:schemeClr val="tx1"/>
                        </a:solidFill>
                      </a:endParaRPr>
                    </a:p>
                    <a:p>
                      <a:endParaRPr lang="en-GB" sz="1600" b="1" dirty="0">
                        <a:solidFill>
                          <a:schemeClr val="tx1"/>
                        </a:solidFill>
                      </a:endParaRPr>
                    </a:p>
                    <a:p>
                      <a:r>
                        <a:rPr lang="en-GB" sz="1600" b="1" dirty="0">
                          <a:solidFill>
                            <a:schemeClr val="tx1"/>
                          </a:solidFill>
                        </a:rPr>
                        <a:t>A:</a:t>
                      </a:r>
                    </a:p>
                    <a:p>
                      <a:endParaRPr lang="en-GB" sz="1600" b="1" dirty="0">
                        <a:solidFill>
                          <a:schemeClr val="tx1"/>
                        </a:solidFill>
                      </a:endParaRPr>
                    </a:p>
                    <a:p>
                      <a:r>
                        <a:rPr lang="en-GB" sz="1600" b="1" dirty="0">
                          <a:solidFill>
                            <a:schemeClr val="tx1"/>
                          </a:solidFill>
                        </a:rPr>
                        <a:t>Name:</a:t>
                      </a:r>
                    </a:p>
                  </a:txBody>
                  <a:tcPr/>
                </a:tc>
                <a:tc>
                  <a:txBody>
                    <a:bodyPr/>
                    <a:lstStyle/>
                    <a:p>
                      <a:r>
                        <a:rPr lang="en-GB" sz="1600" b="1" dirty="0">
                          <a:solidFill>
                            <a:schemeClr val="tx1"/>
                          </a:solidFill>
                        </a:rPr>
                        <a:t>What was the name used for the people who carried out mummifications?</a:t>
                      </a:r>
                    </a:p>
                    <a:p>
                      <a:endParaRPr lang="en-GB" sz="1600" b="1" dirty="0">
                        <a:solidFill>
                          <a:schemeClr val="tx1"/>
                        </a:solidFill>
                      </a:endParaRPr>
                    </a:p>
                    <a:p>
                      <a:r>
                        <a:rPr lang="en-GB" sz="1600" b="1" dirty="0">
                          <a:solidFill>
                            <a:schemeClr val="tx1"/>
                          </a:solidFill>
                        </a:rPr>
                        <a:t>A:</a:t>
                      </a:r>
                    </a:p>
                    <a:p>
                      <a:endParaRPr lang="en-GB" sz="1600" b="1" dirty="0">
                        <a:solidFill>
                          <a:schemeClr val="tx1"/>
                        </a:solidFill>
                      </a:endParaRPr>
                    </a:p>
                    <a:p>
                      <a:r>
                        <a:rPr lang="en-GB" sz="1600" b="1" dirty="0">
                          <a:solidFill>
                            <a:schemeClr val="tx1"/>
                          </a:solidFill>
                        </a:rPr>
                        <a:t>Name:</a:t>
                      </a:r>
                    </a:p>
                  </a:txBody>
                  <a:tcPr/>
                </a:tc>
                <a:extLst>
                  <a:ext uri="{0D108BD9-81ED-4DB2-BD59-A6C34878D82A}">
                    <a16:rowId xmlns:a16="http://schemas.microsoft.com/office/drawing/2014/main" val="184285144"/>
                  </a:ext>
                </a:extLst>
              </a:tr>
              <a:tr h="1620473">
                <a:tc>
                  <a:txBody>
                    <a:bodyPr/>
                    <a:lstStyle/>
                    <a:p>
                      <a:r>
                        <a:rPr lang="en-GB" sz="1600" b="1" dirty="0">
                          <a:solidFill>
                            <a:schemeClr val="tx1"/>
                          </a:solidFill>
                        </a:rPr>
                        <a:t>What were some of the internal organs placed in when they were taken out of the body?</a:t>
                      </a:r>
                    </a:p>
                    <a:p>
                      <a:r>
                        <a:rPr lang="en-GB" sz="1600" b="1" dirty="0">
                          <a:solidFill>
                            <a:schemeClr val="tx1"/>
                          </a:solidFill>
                        </a:rPr>
                        <a:t>A:</a:t>
                      </a:r>
                    </a:p>
                    <a:p>
                      <a:endParaRPr lang="en-GB" sz="1600" b="1" dirty="0">
                        <a:solidFill>
                          <a:schemeClr val="tx1"/>
                        </a:solidFill>
                      </a:endParaRPr>
                    </a:p>
                    <a:p>
                      <a:r>
                        <a:rPr lang="en-GB" sz="1600" b="1" dirty="0">
                          <a:solidFill>
                            <a:schemeClr val="tx1"/>
                          </a:solidFill>
                        </a:rPr>
                        <a:t>Name:</a:t>
                      </a:r>
                    </a:p>
                  </a:txBody>
                  <a:tcPr/>
                </a:tc>
                <a:tc>
                  <a:txBody>
                    <a:bodyPr/>
                    <a:lstStyle/>
                    <a:p>
                      <a:r>
                        <a:rPr lang="en-GB" sz="1600" b="1" dirty="0">
                          <a:solidFill>
                            <a:schemeClr val="tx1"/>
                          </a:solidFill>
                        </a:rPr>
                        <a:t>How long did the process of mummification take in total?</a:t>
                      </a:r>
                    </a:p>
                    <a:p>
                      <a:endParaRPr lang="en-GB" sz="1600" b="1" dirty="0">
                        <a:solidFill>
                          <a:schemeClr val="tx1"/>
                        </a:solidFill>
                      </a:endParaRPr>
                    </a:p>
                    <a:p>
                      <a:r>
                        <a:rPr lang="en-GB" sz="1600" b="1" dirty="0">
                          <a:solidFill>
                            <a:schemeClr val="tx1"/>
                          </a:solidFill>
                        </a:rPr>
                        <a:t>A:</a:t>
                      </a:r>
                    </a:p>
                    <a:p>
                      <a:endParaRPr lang="en-GB" sz="1600" b="1" dirty="0">
                        <a:solidFill>
                          <a:schemeClr val="tx1"/>
                        </a:solidFill>
                      </a:endParaRPr>
                    </a:p>
                    <a:p>
                      <a:r>
                        <a:rPr lang="en-GB" sz="1600" b="1" dirty="0">
                          <a:solidFill>
                            <a:schemeClr val="tx1"/>
                          </a:solidFill>
                        </a:rPr>
                        <a:t>Name:</a:t>
                      </a:r>
                    </a:p>
                  </a:txBody>
                  <a:tcPr/>
                </a:tc>
                <a:extLst>
                  <a:ext uri="{0D108BD9-81ED-4DB2-BD59-A6C34878D82A}">
                    <a16:rowId xmlns:a16="http://schemas.microsoft.com/office/drawing/2014/main" val="2329651511"/>
                  </a:ext>
                </a:extLst>
              </a:tr>
            </a:tbl>
          </a:graphicData>
        </a:graphic>
      </p:graphicFrame>
    </p:spTree>
    <p:extLst>
      <p:ext uri="{BB962C8B-B14F-4D97-AF65-F5344CB8AC3E}">
        <p14:creationId xmlns:p14="http://schemas.microsoft.com/office/powerpoint/2010/main" val="3895413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F2FFB9-3C06-4C05-9983-2BC4F5C51E0E}"/>
              </a:ext>
            </a:extLst>
          </p:cNvPr>
          <p:cNvSpPr>
            <a:spLocks noGrp="1"/>
          </p:cNvSpPr>
          <p:nvPr>
            <p:ph type="title"/>
          </p:nvPr>
        </p:nvSpPr>
        <p:spPr/>
        <p:txBody>
          <a:bodyPr/>
          <a:lstStyle/>
          <a:p>
            <a:r>
              <a:rPr lang="en-GB" dirty="0"/>
              <a:t>Idea 9:</a:t>
            </a:r>
            <a:br>
              <a:rPr lang="en-GB" dirty="0"/>
            </a:br>
            <a:r>
              <a:rPr lang="en-GB" dirty="0" err="1"/>
              <a:t>Plickers</a:t>
            </a:r>
            <a:br>
              <a:rPr lang="en-GB" dirty="0"/>
            </a:br>
            <a:br>
              <a:rPr lang="en-GB" sz="1600" dirty="0"/>
            </a:br>
            <a:r>
              <a:rPr lang="en-GB" sz="1600" dirty="0"/>
              <a:t>In this activity, we make use of technology to find our what the children know/ have remembered about a topic.</a:t>
            </a:r>
            <a:br>
              <a:rPr lang="en-GB" sz="1600" dirty="0"/>
            </a:br>
            <a:r>
              <a:rPr lang="en-GB" sz="1600" dirty="0">
                <a:solidFill>
                  <a:schemeClr val="tx1"/>
                </a:solidFill>
                <a:hlinkClick r:id="rId2">
                  <a:extLst>
                    <a:ext uri="{A12FA001-AC4F-418D-AE19-62706E023703}">
                      <ahyp:hlinkClr xmlns:ahyp="http://schemas.microsoft.com/office/drawing/2018/hyperlinkcolor" val="tx"/>
                    </a:ext>
                  </a:extLst>
                </a:hlinkClick>
              </a:rPr>
              <a:t>https://get.plickers.com/</a:t>
            </a:r>
            <a:r>
              <a:rPr lang="en-GB" sz="1600" dirty="0">
                <a:solidFill>
                  <a:schemeClr val="tx1"/>
                </a:solidFill>
              </a:rPr>
              <a:t> </a:t>
            </a:r>
            <a:br>
              <a:rPr lang="en-GB" sz="1600" dirty="0"/>
            </a:br>
            <a:r>
              <a:rPr lang="en-GB" sz="1600" dirty="0"/>
              <a:t>After creating a free account, you can add your class. </a:t>
            </a:r>
            <a:br>
              <a:rPr lang="en-GB" sz="1600" dirty="0"/>
            </a:br>
            <a:r>
              <a:rPr lang="en-GB" sz="1600" dirty="0"/>
              <a:t>You will then be able to create your own quizzes and download </a:t>
            </a:r>
            <a:r>
              <a:rPr lang="en-GB" sz="1600" dirty="0" err="1"/>
              <a:t>plickers</a:t>
            </a:r>
            <a:r>
              <a:rPr lang="en-GB" sz="1600" dirty="0"/>
              <a:t> cards. </a:t>
            </a:r>
            <a:br>
              <a:rPr lang="en-GB" sz="1600" dirty="0"/>
            </a:br>
            <a:r>
              <a:rPr lang="en-GB" sz="1600" dirty="0"/>
              <a:t>Look on the website to find out how to use this resource. </a:t>
            </a:r>
            <a:endParaRPr lang="en-GB" dirty="0"/>
          </a:p>
        </p:txBody>
      </p:sp>
      <p:pic>
        <p:nvPicPr>
          <p:cNvPr id="4" name="Picture 3">
            <a:extLst>
              <a:ext uri="{FF2B5EF4-FFF2-40B4-BE49-F238E27FC236}">
                <a16:creationId xmlns:a16="http://schemas.microsoft.com/office/drawing/2014/main" id="{4460D75F-566E-4092-89A6-D761AF1E2783}"/>
              </a:ext>
            </a:extLst>
          </p:cNvPr>
          <p:cNvPicPr>
            <a:picLocks noChangeAspect="1"/>
          </p:cNvPicPr>
          <p:nvPr/>
        </p:nvPicPr>
        <p:blipFill>
          <a:blip r:embed="rId3"/>
          <a:stretch>
            <a:fillRect/>
          </a:stretch>
        </p:blipFill>
        <p:spPr>
          <a:xfrm>
            <a:off x="3468657" y="5310417"/>
            <a:ext cx="1348661" cy="1348661"/>
          </a:xfrm>
          <a:prstGeom prst="rect">
            <a:avLst/>
          </a:prstGeom>
        </p:spPr>
      </p:pic>
      <p:sp>
        <p:nvSpPr>
          <p:cNvPr id="5" name="Speech Bubble: Rectangle with Corners Rounded 4">
            <a:extLst>
              <a:ext uri="{FF2B5EF4-FFF2-40B4-BE49-F238E27FC236}">
                <a16:creationId xmlns:a16="http://schemas.microsoft.com/office/drawing/2014/main" id="{3CEBD145-0CE1-4CD0-8994-0A011D293034}"/>
              </a:ext>
            </a:extLst>
          </p:cNvPr>
          <p:cNvSpPr/>
          <p:nvPr/>
        </p:nvSpPr>
        <p:spPr>
          <a:xfrm>
            <a:off x="5073097" y="5310416"/>
            <a:ext cx="2014075" cy="1348662"/>
          </a:xfrm>
          <a:prstGeom prst="wedgeRoundRectCallout">
            <a:avLst>
              <a:gd name="adj1" fmla="val -85020"/>
              <a:gd name="adj2" fmla="val 23454"/>
              <a:gd name="adj3" fmla="val 16667"/>
            </a:avLst>
          </a:prstGeom>
          <a:solidFill>
            <a:schemeClr val="lt1">
              <a:alpha val="50000"/>
            </a:schemeClr>
          </a:solidFill>
          <a:ln w="28575">
            <a:solidFill>
              <a:schemeClr val="tx1"/>
            </a:solidFill>
          </a:ln>
        </p:spPr>
        <p:style>
          <a:lnRef idx="2">
            <a:schemeClr val="accent6"/>
          </a:lnRef>
          <a:fillRef idx="1">
            <a:schemeClr val="lt1"/>
          </a:fillRef>
          <a:effectRef idx="0">
            <a:schemeClr val="accent6"/>
          </a:effectRef>
          <a:fontRef idx="minor">
            <a:schemeClr val="dk1"/>
          </a:fontRef>
        </p:style>
        <p:txBody>
          <a:bodyPr lIns="72000" tIns="36000" rIns="72000" bIns="36000" rtlCol="0" anchor="t" anchorCtr="0"/>
          <a:lstStyle/>
          <a:p>
            <a:pPr algn="ctr"/>
            <a:r>
              <a:rPr lang="en-GB" sz="1350" dirty="0"/>
              <a:t>Each </a:t>
            </a:r>
            <a:r>
              <a:rPr lang="en-GB" sz="1350" dirty="0" err="1"/>
              <a:t>Plicker</a:t>
            </a:r>
            <a:r>
              <a:rPr lang="en-GB" sz="1350" dirty="0"/>
              <a:t> card works like a QR code and is unique – therefore children cannot copy from one another.</a:t>
            </a:r>
          </a:p>
          <a:p>
            <a:pPr algn="ctr"/>
            <a:endParaRPr lang="en-GB" dirty="0"/>
          </a:p>
        </p:txBody>
      </p:sp>
      <p:sp>
        <p:nvSpPr>
          <p:cNvPr id="7" name="Rectangle 6">
            <a:extLst>
              <a:ext uri="{FF2B5EF4-FFF2-40B4-BE49-F238E27FC236}">
                <a16:creationId xmlns:a16="http://schemas.microsoft.com/office/drawing/2014/main" id="{33083AB0-9252-40D9-BD4E-00FAE26A03A7}"/>
              </a:ext>
            </a:extLst>
          </p:cNvPr>
          <p:cNvSpPr/>
          <p:nvPr/>
        </p:nvSpPr>
        <p:spPr>
          <a:xfrm>
            <a:off x="9873641" y="4517659"/>
            <a:ext cx="1711438" cy="2141419"/>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b" anchorCtr="0"/>
          <a:lstStyle/>
          <a:p>
            <a:pPr algn="ctr"/>
            <a:r>
              <a:rPr lang="en-GB" sz="2400" b="1" dirty="0">
                <a:solidFill>
                  <a:schemeClr val="bg1"/>
                </a:solidFill>
                <a:latin typeface="Bahnschrift SemiBold" panose="020B0502040204020203" pitchFamily="34" charset="0"/>
              </a:rPr>
              <a:t>Scan me</a:t>
            </a:r>
          </a:p>
        </p:txBody>
      </p:sp>
      <p:pic>
        <p:nvPicPr>
          <p:cNvPr id="6" name="Picture 5">
            <a:extLst>
              <a:ext uri="{FF2B5EF4-FFF2-40B4-BE49-F238E27FC236}">
                <a16:creationId xmlns:a16="http://schemas.microsoft.com/office/drawing/2014/main" id="{E7322AB7-39AC-4F19-9F7F-9226B51688D2}"/>
              </a:ext>
            </a:extLst>
          </p:cNvPr>
          <p:cNvPicPr>
            <a:picLocks noChangeAspect="1"/>
          </p:cNvPicPr>
          <p:nvPr/>
        </p:nvPicPr>
        <p:blipFill>
          <a:blip r:embed="rId4"/>
          <a:stretch>
            <a:fillRect/>
          </a:stretch>
        </p:blipFill>
        <p:spPr>
          <a:xfrm>
            <a:off x="9945259" y="4626985"/>
            <a:ext cx="1568202" cy="1568202"/>
          </a:xfrm>
          <a:prstGeom prst="rect">
            <a:avLst/>
          </a:prstGeom>
        </p:spPr>
      </p:pic>
      <p:pic>
        <p:nvPicPr>
          <p:cNvPr id="8" name="Picture 7">
            <a:extLst>
              <a:ext uri="{FF2B5EF4-FFF2-40B4-BE49-F238E27FC236}">
                <a16:creationId xmlns:a16="http://schemas.microsoft.com/office/drawing/2014/main" id="{562A68F8-9C70-4C1B-87D2-E76D8ADDFB7F}"/>
              </a:ext>
            </a:extLst>
          </p:cNvPr>
          <p:cNvPicPr>
            <a:picLocks noChangeAspect="1"/>
          </p:cNvPicPr>
          <p:nvPr/>
        </p:nvPicPr>
        <p:blipFill>
          <a:blip r:embed="rId5"/>
          <a:stretch>
            <a:fillRect/>
          </a:stretch>
        </p:blipFill>
        <p:spPr>
          <a:xfrm>
            <a:off x="5192455" y="718055"/>
            <a:ext cx="4514850" cy="4391025"/>
          </a:xfrm>
          <a:prstGeom prst="rect">
            <a:avLst/>
          </a:prstGeom>
        </p:spPr>
      </p:pic>
    </p:spTree>
    <p:extLst>
      <p:ext uri="{BB962C8B-B14F-4D97-AF65-F5344CB8AC3E}">
        <p14:creationId xmlns:p14="http://schemas.microsoft.com/office/powerpoint/2010/main" val="25310666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EE6C37-E841-40B2-BECB-C051E48F7F7A}"/>
              </a:ext>
            </a:extLst>
          </p:cNvPr>
          <p:cNvSpPr>
            <a:spLocks noGrp="1"/>
          </p:cNvSpPr>
          <p:nvPr>
            <p:ph type="title"/>
          </p:nvPr>
        </p:nvSpPr>
        <p:spPr/>
        <p:txBody>
          <a:bodyPr/>
          <a:lstStyle/>
          <a:p>
            <a:r>
              <a:rPr lang="en-GB" dirty="0"/>
              <a:t>Idea 10:</a:t>
            </a:r>
            <a:br>
              <a:rPr lang="en-GB" dirty="0"/>
            </a:br>
            <a:r>
              <a:rPr lang="en-GB" dirty="0"/>
              <a:t>Quizizz</a:t>
            </a:r>
            <a:br>
              <a:rPr lang="en-GB" dirty="0"/>
            </a:br>
            <a:br>
              <a:rPr lang="en-GB" sz="1600" dirty="0"/>
            </a:br>
            <a:r>
              <a:rPr lang="en-GB" sz="1600" dirty="0"/>
              <a:t>Similar to Kahoot, Quizlet and </a:t>
            </a:r>
            <a:r>
              <a:rPr lang="en-GB" sz="1600" dirty="0" err="1"/>
              <a:t>Mentimeter</a:t>
            </a:r>
            <a:r>
              <a:rPr lang="en-GB" sz="1600" dirty="0"/>
              <a:t>, this is an online platform for generating quizzes. Two benefits of </a:t>
            </a:r>
            <a:r>
              <a:rPr lang="en-GB" sz="1600" dirty="0" err="1"/>
              <a:t>Quizziz</a:t>
            </a:r>
            <a:r>
              <a:rPr lang="en-GB" sz="1600" dirty="0"/>
              <a:t> over others is that the teleport feature allows the user to browse through other quizzes and pick and choose questions they would like to put in to their own. </a:t>
            </a:r>
            <a:r>
              <a:rPr lang="en-GB" sz="1600" dirty="0" err="1"/>
              <a:t>Quizziz</a:t>
            </a:r>
            <a:r>
              <a:rPr lang="en-GB" sz="1600" dirty="0"/>
              <a:t> scores the quizzes for children and gives instant feedback plus the teacher can analyse results without having to input class lists during set up. Quizzes can be imported from spreadsheets. </a:t>
            </a:r>
            <a:endParaRPr lang="en-GB" dirty="0"/>
          </a:p>
        </p:txBody>
      </p:sp>
      <p:pic>
        <p:nvPicPr>
          <p:cNvPr id="4" name="Picture 3">
            <a:extLst>
              <a:ext uri="{FF2B5EF4-FFF2-40B4-BE49-F238E27FC236}">
                <a16:creationId xmlns:a16="http://schemas.microsoft.com/office/drawing/2014/main" id="{911A1CEC-D412-4704-9032-6E24187E0E56}"/>
              </a:ext>
            </a:extLst>
          </p:cNvPr>
          <p:cNvPicPr>
            <a:picLocks noChangeAspect="1"/>
          </p:cNvPicPr>
          <p:nvPr/>
        </p:nvPicPr>
        <p:blipFill>
          <a:blip r:embed="rId2"/>
          <a:stretch>
            <a:fillRect/>
          </a:stretch>
        </p:blipFill>
        <p:spPr>
          <a:xfrm>
            <a:off x="7147956" y="310392"/>
            <a:ext cx="4269461" cy="2523330"/>
          </a:xfrm>
          <a:prstGeom prst="rect">
            <a:avLst/>
          </a:prstGeom>
        </p:spPr>
      </p:pic>
      <p:pic>
        <p:nvPicPr>
          <p:cNvPr id="6" name="Picture 5">
            <a:extLst>
              <a:ext uri="{FF2B5EF4-FFF2-40B4-BE49-F238E27FC236}">
                <a16:creationId xmlns:a16="http://schemas.microsoft.com/office/drawing/2014/main" id="{AEBB7990-64CB-42DA-B738-00B445883A5F}"/>
              </a:ext>
            </a:extLst>
          </p:cNvPr>
          <p:cNvPicPr>
            <a:picLocks noChangeAspect="1"/>
          </p:cNvPicPr>
          <p:nvPr/>
        </p:nvPicPr>
        <p:blipFill>
          <a:blip r:embed="rId3"/>
          <a:stretch>
            <a:fillRect/>
          </a:stretch>
        </p:blipFill>
        <p:spPr>
          <a:xfrm>
            <a:off x="5413678" y="2943662"/>
            <a:ext cx="6152800" cy="3788023"/>
          </a:xfrm>
          <a:prstGeom prst="rect">
            <a:avLst/>
          </a:prstGeom>
        </p:spPr>
      </p:pic>
      <p:pic>
        <p:nvPicPr>
          <p:cNvPr id="5" name="Picture 4">
            <a:extLst>
              <a:ext uri="{FF2B5EF4-FFF2-40B4-BE49-F238E27FC236}">
                <a16:creationId xmlns:a16="http://schemas.microsoft.com/office/drawing/2014/main" id="{F2E85A1C-6665-4645-8D61-0B1DDF6FFF95}"/>
              </a:ext>
            </a:extLst>
          </p:cNvPr>
          <p:cNvPicPr>
            <a:picLocks noChangeAspect="1"/>
          </p:cNvPicPr>
          <p:nvPr/>
        </p:nvPicPr>
        <p:blipFill>
          <a:blip r:embed="rId4"/>
          <a:stretch>
            <a:fillRect/>
          </a:stretch>
        </p:blipFill>
        <p:spPr>
          <a:xfrm>
            <a:off x="3821187" y="310392"/>
            <a:ext cx="2896462" cy="3005400"/>
          </a:xfrm>
          <a:prstGeom prst="rect">
            <a:avLst/>
          </a:prstGeom>
        </p:spPr>
      </p:pic>
    </p:spTree>
    <p:extLst>
      <p:ext uri="{BB962C8B-B14F-4D97-AF65-F5344CB8AC3E}">
        <p14:creationId xmlns:p14="http://schemas.microsoft.com/office/powerpoint/2010/main" val="3668640967"/>
      </p:ext>
    </p:extLst>
  </p:cSld>
  <p:clrMapOvr>
    <a:masterClrMapping/>
  </p:clrMapOvr>
</p:sld>
</file>

<file path=ppt/theme/theme1.xml><?xml version="1.0" encoding="utf-8"?>
<a:theme xmlns:a="http://schemas.openxmlformats.org/drawingml/2006/main"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TM03457475[[fn=Frame]]</Template>
  <TotalTime>479</TotalTime>
  <Words>1085</Words>
  <Application>Microsoft Office PowerPoint</Application>
  <PresentationFormat>Widescreen</PresentationFormat>
  <Paragraphs>137</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Bahnschrift SemiBold</vt:lpstr>
      <vt:lpstr>Bahnschrift SemiBold SemiConden</vt:lpstr>
      <vt:lpstr>Calibri</vt:lpstr>
      <vt:lpstr>Corbel</vt:lpstr>
      <vt:lpstr>Wingdings 2</vt:lpstr>
      <vt:lpstr>Frame</vt:lpstr>
      <vt:lpstr>Teaching and Learning Pocket Guide -Retrieval Practice-</vt:lpstr>
      <vt:lpstr>Idea 1: Challenge Grid  What can children remember from yesterday’s lesson, how about last week or the week before?  A quick 5 minute activity to assess what knowledge is being retained. </vt:lpstr>
      <vt:lpstr>Idea 2: Knowledge ‘Rubik’s cube’  Can the children remember key vocabulary and knowledge linked to key concepts? Here, the children are to match the vocabulary to the concepts – this resource can easily be adapted to any area of the curriculum.  It could be used as part of a pre and post topic assessment.  </vt:lpstr>
      <vt:lpstr>Idea 3: Retrieval post-its  A really quick starter activity. This can easily be differentiated for the various learners in your class as not all children necessarily have to provide a response for each question – this can be targeted/ rotated etc. You could provide the children with an individual sheet or have a piece of flipchart/sugar paper on the learning wall on which to add their responses. </vt:lpstr>
      <vt:lpstr>Idea 4: Retrieve and Correct grid.  In this activity, the children will use their prior knowledge to correct a set of statements in a grid.  </vt:lpstr>
      <vt:lpstr>Idea 5: What is the meaning?  In this activity, the children will demonstrate that they have remembered meaning of key vocabulary that has been taught. This could be an English focus or a Curriculum focus.</vt:lpstr>
      <vt:lpstr>Idea 6: Cops &amp; Robbers  In this activity, the children will demonstrate what they have remembered about a concept – this could be a way of reviewing a lesson/ sequence of lessons or a whole topic. </vt:lpstr>
      <vt:lpstr>Idea 7: Retrieval Relay  In this activity, the children work in teams. The team has to recall as much knowledge about a lesson or topic as possible.  No ideas can be repeated!</vt:lpstr>
      <vt:lpstr>Idea 8: Walkabout Bingo  In this activity, the children have to walk around the classroom and ask peers a question from their Bingo board.  Each child can only answer one question for one other pupil – therefore the same child cannot be asked lots of times!</vt:lpstr>
      <vt:lpstr>Idea 9: Plickers  In this activity, we make use of technology to find our what the children know/ have remembered about a topic. https://get.plickers.com/  After creating a free account, you can add your class.  You will then be able to create your own quizzes and download plickers cards.  Look on the website to find out how to use this resource. </vt:lpstr>
      <vt:lpstr>Idea 10: Quizizz  Similar to Kahoot, Quizlet and Mentimeter, this is an online platform for generating quizzes. Two benefits of Quizziz over others is that the teleport feature allows the user to browse through other quizzes and pick and choose questions they would like to put in to their own. Quizziz scores the quizzes for children and gives instant feedback plus the teacher can analyse results without having to input class lists during set up. Quizzes can be imported from spreadsheets.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Teaching and Learning Pocket Guide -Retrieval Practice-</dc:title>
  <dc:creator>John Slater</dc:creator>
  <cp:lastModifiedBy>John Slater</cp:lastModifiedBy>
  <cp:revision>28</cp:revision>
  <dcterms:created xsi:type="dcterms:W3CDTF">2022-01-18T08:40:37Z</dcterms:created>
  <dcterms:modified xsi:type="dcterms:W3CDTF">2022-01-19T13:08:23Z</dcterms:modified>
</cp:coreProperties>
</file>