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sldIdLst>
    <p:sldId id="256" r:id="rId2"/>
    <p:sldId id="257" r:id="rId3"/>
    <p:sldId id="258" r:id="rId4"/>
    <p:sldId id="259" r:id="rId5"/>
    <p:sldId id="260" r:id="rId6"/>
    <p:sldId id="261" r:id="rId7"/>
    <p:sldId id="264" r:id="rId8"/>
    <p:sldId id="267" r:id="rId9"/>
    <p:sldId id="268" r:id="rId10"/>
    <p:sldId id="262" r:id="rId11"/>
    <p:sldId id="265" r:id="rId12"/>
    <p:sldId id="269" r:id="rId13"/>
    <p:sldId id="270" r:id="rId14"/>
    <p:sldId id="263" r:id="rId15"/>
    <p:sldId id="266"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2A100F-D4B6-4E4E-8DF8-5798D195601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D110B1B-F517-4B72-876C-8DCA57E31811}">
      <dgm:prSet/>
      <dgm:spPr/>
      <dgm:t>
        <a:bodyPr/>
        <a:lstStyle/>
        <a:p>
          <a:r>
            <a:rPr lang="en-GB" dirty="0">
              <a:latin typeface="Arial" panose="020B0604020202020204" pitchFamily="34" charset="0"/>
              <a:cs typeface="Arial" panose="020B0604020202020204" pitchFamily="34" charset="0"/>
            </a:rPr>
            <a:t>Rosheene Drury– </a:t>
          </a:r>
          <a:r>
            <a:rPr lang="en-GB" dirty="0" err="1">
              <a:latin typeface="Arial" panose="020B0604020202020204" pitchFamily="34" charset="0"/>
              <a:cs typeface="Arial" panose="020B0604020202020204" pitchFamily="34" charset="0"/>
            </a:rPr>
            <a:t>Gipsey</a:t>
          </a:r>
          <a:r>
            <a:rPr lang="en-GB" dirty="0">
              <a:latin typeface="Arial" panose="020B0604020202020204" pitchFamily="34" charset="0"/>
              <a:cs typeface="Arial" panose="020B0604020202020204" pitchFamily="34" charset="0"/>
            </a:rPr>
            <a:t> Bridge Academy</a:t>
          </a:r>
          <a:endParaRPr lang="en-US" dirty="0">
            <a:latin typeface="Arial" panose="020B0604020202020204" pitchFamily="34" charset="0"/>
            <a:cs typeface="Arial" panose="020B0604020202020204" pitchFamily="34" charset="0"/>
          </a:endParaRPr>
        </a:p>
      </dgm:t>
    </dgm:pt>
    <dgm:pt modelId="{B3A6ABC3-EB91-4EAE-9F74-5FEC24EE99E6}" type="parTrans" cxnId="{911045C3-1B6B-4324-8CA8-ED04E7628474}">
      <dgm:prSet/>
      <dgm:spPr/>
      <dgm:t>
        <a:bodyPr/>
        <a:lstStyle/>
        <a:p>
          <a:endParaRPr lang="en-US"/>
        </a:p>
      </dgm:t>
    </dgm:pt>
    <dgm:pt modelId="{D1EE229B-0BD1-451E-A6CB-DB1E105202E5}" type="sibTrans" cxnId="{911045C3-1B6B-4324-8CA8-ED04E7628474}">
      <dgm:prSet/>
      <dgm:spPr/>
      <dgm:t>
        <a:bodyPr/>
        <a:lstStyle/>
        <a:p>
          <a:endParaRPr lang="en-US"/>
        </a:p>
      </dgm:t>
    </dgm:pt>
    <dgm:pt modelId="{23DFBC76-DFE1-4CC8-A2EF-6591C174BCBD}">
      <dgm:prSet/>
      <dgm:spPr/>
      <dgm:t>
        <a:bodyPr/>
        <a:lstStyle/>
        <a:p>
          <a:r>
            <a:rPr lang="en-GB" dirty="0">
              <a:latin typeface="Arial" panose="020B0604020202020204" pitchFamily="34" charset="0"/>
              <a:cs typeface="Arial" panose="020B0604020202020204" pitchFamily="34" charset="0"/>
            </a:rPr>
            <a:t>Laura Morgan/Debbie Searle– Spalding Primary Academy</a:t>
          </a:r>
          <a:endParaRPr lang="en-US" dirty="0">
            <a:latin typeface="Arial" panose="020B0604020202020204" pitchFamily="34" charset="0"/>
            <a:cs typeface="Arial" panose="020B0604020202020204" pitchFamily="34" charset="0"/>
          </a:endParaRPr>
        </a:p>
      </dgm:t>
    </dgm:pt>
    <dgm:pt modelId="{90577569-1806-4E86-927A-EE4755875221}" type="parTrans" cxnId="{8FA95AC0-5293-4746-98E0-97FC74362F2F}">
      <dgm:prSet/>
      <dgm:spPr/>
      <dgm:t>
        <a:bodyPr/>
        <a:lstStyle/>
        <a:p>
          <a:endParaRPr lang="en-US"/>
        </a:p>
      </dgm:t>
    </dgm:pt>
    <dgm:pt modelId="{96431091-1718-4A7A-B59A-F5C0DAE2B545}" type="sibTrans" cxnId="{8FA95AC0-5293-4746-98E0-97FC74362F2F}">
      <dgm:prSet/>
      <dgm:spPr/>
      <dgm:t>
        <a:bodyPr/>
        <a:lstStyle/>
        <a:p>
          <a:endParaRPr lang="en-US"/>
        </a:p>
      </dgm:t>
    </dgm:pt>
    <dgm:pt modelId="{7B34DDDE-8BEB-4EB7-90D3-C27A0609929E}">
      <dgm:prSet/>
      <dgm:spPr/>
      <dgm:t>
        <a:bodyPr/>
        <a:lstStyle/>
        <a:p>
          <a:r>
            <a:rPr lang="en-GB" dirty="0">
              <a:latin typeface="Arial" panose="020B0604020202020204" pitchFamily="34" charset="0"/>
              <a:cs typeface="Arial" panose="020B0604020202020204" pitchFamily="34" charset="0"/>
            </a:rPr>
            <a:t>Debbie Allen– Spilsby Primary Academy</a:t>
          </a:r>
          <a:endParaRPr lang="en-US" dirty="0">
            <a:latin typeface="Arial" panose="020B0604020202020204" pitchFamily="34" charset="0"/>
            <a:cs typeface="Arial" panose="020B0604020202020204" pitchFamily="34" charset="0"/>
          </a:endParaRPr>
        </a:p>
      </dgm:t>
    </dgm:pt>
    <dgm:pt modelId="{E98BD94F-CC1D-4AA3-95DF-CF00B477B836}" type="parTrans" cxnId="{96F10301-C7A6-44BB-9BD0-9A822259CA78}">
      <dgm:prSet/>
      <dgm:spPr/>
      <dgm:t>
        <a:bodyPr/>
        <a:lstStyle/>
        <a:p>
          <a:endParaRPr lang="en-US"/>
        </a:p>
      </dgm:t>
    </dgm:pt>
    <dgm:pt modelId="{B705CD8D-FEBD-4843-8DFF-C1CE239F018B}" type="sibTrans" cxnId="{96F10301-C7A6-44BB-9BD0-9A822259CA78}">
      <dgm:prSet/>
      <dgm:spPr/>
      <dgm:t>
        <a:bodyPr/>
        <a:lstStyle/>
        <a:p>
          <a:endParaRPr lang="en-US"/>
        </a:p>
      </dgm:t>
    </dgm:pt>
    <dgm:pt modelId="{887F8BDC-EDBF-4F8E-B256-CB1007BC4067}">
      <dgm:prSet/>
      <dgm:spPr/>
      <dgm:t>
        <a:bodyPr/>
        <a:lstStyle/>
        <a:p>
          <a:r>
            <a:rPr lang="en-GB" dirty="0">
              <a:latin typeface="Arial" panose="020B0604020202020204" pitchFamily="34" charset="0"/>
              <a:cs typeface="Arial" panose="020B0604020202020204" pitchFamily="34" charset="0"/>
            </a:rPr>
            <a:t>Louise Curtis - St Nicholas CofE primary academy</a:t>
          </a:r>
          <a:endParaRPr lang="en-US" dirty="0">
            <a:latin typeface="Arial" panose="020B0604020202020204" pitchFamily="34" charset="0"/>
            <a:cs typeface="Arial" panose="020B0604020202020204" pitchFamily="34" charset="0"/>
          </a:endParaRPr>
        </a:p>
      </dgm:t>
    </dgm:pt>
    <dgm:pt modelId="{72922324-91F1-40D3-89E5-45E74A8EEC77}" type="parTrans" cxnId="{B8737081-A1DB-4913-8F4C-9F36C7CD5937}">
      <dgm:prSet/>
      <dgm:spPr/>
      <dgm:t>
        <a:bodyPr/>
        <a:lstStyle/>
        <a:p>
          <a:endParaRPr lang="en-US"/>
        </a:p>
      </dgm:t>
    </dgm:pt>
    <dgm:pt modelId="{30E05A92-2335-4E91-9E57-5B2408FC0BB6}" type="sibTrans" cxnId="{B8737081-A1DB-4913-8F4C-9F36C7CD5937}">
      <dgm:prSet/>
      <dgm:spPr/>
      <dgm:t>
        <a:bodyPr/>
        <a:lstStyle/>
        <a:p>
          <a:endParaRPr lang="en-US"/>
        </a:p>
      </dgm:t>
    </dgm:pt>
    <dgm:pt modelId="{D1A4AC5B-0828-4163-9491-DFA1902618C3}">
      <dgm:prSet/>
      <dgm:spPr/>
      <dgm:t>
        <a:bodyPr/>
        <a:lstStyle/>
        <a:p>
          <a:r>
            <a:rPr lang="en-GB" dirty="0">
              <a:latin typeface="Arial" panose="020B0604020202020204" pitchFamily="34" charset="0"/>
              <a:cs typeface="Arial" panose="020B0604020202020204" pitchFamily="34" charset="0"/>
            </a:rPr>
            <a:t>Marie Tiwari– St Thomas</a:t>
          </a:r>
          <a:r>
            <a:rPr lang="en-GB">
              <a:latin typeface="Arial" panose="020B0604020202020204" pitchFamily="34" charset="0"/>
              <a:cs typeface="Arial" panose="020B0604020202020204" pitchFamily="34" charset="0"/>
            </a:rPr>
            <a:t>’ CE </a:t>
          </a:r>
          <a:r>
            <a:rPr lang="en-GB" dirty="0">
              <a:latin typeface="Arial" panose="020B0604020202020204" pitchFamily="34" charset="0"/>
              <a:cs typeface="Arial" panose="020B0604020202020204" pitchFamily="34" charset="0"/>
            </a:rPr>
            <a:t>Primary Academy</a:t>
          </a:r>
          <a:endParaRPr lang="en-US" dirty="0">
            <a:latin typeface="Arial" panose="020B0604020202020204" pitchFamily="34" charset="0"/>
            <a:cs typeface="Arial" panose="020B0604020202020204" pitchFamily="34" charset="0"/>
          </a:endParaRPr>
        </a:p>
      </dgm:t>
    </dgm:pt>
    <dgm:pt modelId="{CB42A5A0-6A54-4507-887A-7EC327612A3A}" type="parTrans" cxnId="{AEC33D3E-0E49-424F-A42B-A1886CBD77F8}">
      <dgm:prSet/>
      <dgm:spPr/>
      <dgm:t>
        <a:bodyPr/>
        <a:lstStyle/>
        <a:p>
          <a:endParaRPr lang="en-US"/>
        </a:p>
      </dgm:t>
    </dgm:pt>
    <dgm:pt modelId="{286E925C-8B9F-4B16-A609-C78A122927A3}" type="sibTrans" cxnId="{AEC33D3E-0E49-424F-A42B-A1886CBD77F8}">
      <dgm:prSet/>
      <dgm:spPr/>
      <dgm:t>
        <a:bodyPr/>
        <a:lstStyle/>
        <a:p>
          <a:endParaRPr lang="en-US"/>
        </a:p>
      </dgm:t>
    </dgm:pt>
    <dgm:pt modelId="{4A8C34CA-0FF3-451B-B367-FEDBA0DDC799}">
      <dgm:prSet/>
      <dgm:spPr/>
      <dgm:t>
        <a:bodyPr/>
        <a:lstStyle/>
        <a:p>
          <a:r>
            <a:rPr lang="en-GB" dirty="0">
              <a:latin typeface="Arial" panose="020B0604020202020204" pitchFamily="34" charset="0"/>
              <a:cs typeface="Arial" panose="020B0604020202020204" pitchFamily="34" charset="0"/>
            </a:rPr>
            <a:t>Megan Wallis– Pinchbeck East CofE Academy</a:t>
          </a:r>
          <a:endParaRPr lang="en-US" dirty="0">
            <a:latin typeface="Arial" panose="020B0604020202020204" pitchFamily="34" charset="0"/>
            <a:cs typeface="Arial" panose="020B0604020202020204" pitchFamily="34" charset="0"/>
          </a:endParaRPr>
        </a:p>
      </dgm:t>
    </dgm:pt>
    <dgm:pt modelId="{FED4F1F9-DC63-4795-950F-95F34AFD1A8D}" type="parTrans" cxnId="{2B1246B9-0535-4B73-8081-0C5291C96A01}">
      <dgm:prSet/>
      <dgm:spPr/>
      <dgm:t>
        <a:bodyPr/>
        <a:lstStyle/>
        <a:p>
          <a:endParaRPr lang="en-US"/>
        </a:p>
      </dgm:t>
    </dgm:pt>
    <dgm:pt modelId="{78222B1C-BC58-42D9-88DA-A43EF00026B7}" type="sibTrans" cxnId="{2B1246B9-0535-4B73-8081-0C5291C96A01}">
      <dgm:prSet/>
      <dgm:spPr/>
      <dgm:t>
        <a:bodyPr/>
        <a:lstStyle/>
        <a:p>
          <a:endParaRPr lang="en-US"/>
        </a:p>
      </dgm:t>
    </dgm:pt>
    <dgm:pt modelId="{8770AF78-A2F7-4DCC-BEF5-C6A04394B884}">
      <dgm:prSet/>
      <dgm:spPr/>
      <dgm:t>
        <a:bodyPr/>
        <a:lstStyle/>
        <a:p>
          <a:r>
            <a:rPr lang="en-GB" dirty="0">
              <a:latin typeface="Arial" panose="020B0604020202020204" pitchFamily="34" charset="0"/>
              <a:cs typeface="Arial" panose="020B0604020202020204" pitchFamily="34" charset="0"/>
            </a:rPr>
            <a:t>Lisa Maw– Wyberton Primary Academy</a:t>
          </a:r>
          <a:endParaRPr lang="en-US" dirty="0">
            <a:latin typeface="Arial" panose="020B0604020202020204" pitchFamily="34" charset="0"/>
            <a:cs typeface="Arial" panose="020B0604020202020204" pitchFamily="34" charset="0"/>
          </a:endParaRPr>
        </a:p>
      </dgm:t>
    </dgm:pt>
    <dgm:pt modelId="{4B491CC3-30BB-45AF-99B9-6DFDA955A1C6}" type="parTrans" cxnId="{93BF5292-AAA4-4319-83FC-5D2763CD355F}">
      <dgm:prSet/>
      <dgm:spPr/>
      <dgm:t>
        <a:bodyPr/>
        <a:lstStyle/>
        <a:p>
          <a:endParaRPr lang="en-US"/>
        </a:p>
      </dgm:t>
    </dgm:pt>
    <dgm:pt modelId="{274F0D44-B399-4847-AA84-41E31E38FB12}" type="sibTrans" cxnId="{93BF5292-AAA4-4319-83FC-5D2763CD355F}">
      <dgm:prSet/>
      <dgm:spPr/>
      <dgm:t>
        <a:bodyPr/>
        <a:lstStyle/>
        <a:p>
          <a:endParaRPr lang="en-US"/>
        </a:p>
      </dgm:t>
    </dgm:pt>
    <dgm:pt modelId="{07EAE2AE-0E4D-4BC2-B252-5A7B22E7F141}">
      <dgm:prSet/>
      <dgm:spPr/>
      <dgm:t>
        <a:bodyPr/>
        <a:lstStyle/>
        <a:p>
          <a:r>
            <a:rPr lang="en-GB" dirty="0">
              <a:latin typeface="Arial" panose="020B0604020202020204" pitchFamily="34" charset="0"/>
              <a:cs typeface="Arial" panose="020B0604020202020204" pitchFamily="34" charset="0"/>
            </a:rPr>
            <a:t>Sarah Marsden– Little </a:t>
          </a:r>
          <a:r>
            <a:rPr lang="en-GB" dirty="0" err="1">
              <a:latin typeface="Arial" panose="020B0604020202020204" pitchFamily="34" charset="0"/>
              <a:cs typeface="Arial" panose="020B0604020202020204" pitchFamily="34" charset="0"/>
            </a:rPr>
            <a:t>Gonerby</a:t>
          </a:r>
          <a:r>
            <a:rPr lang="en-GB" dirty="0">
              <a:latin typeface="Arial" panose="020B0604020202020204" pitchFamily="34" charset="0"/>
              <a:cs typeface="Arial" panose="020B0604020202020204" pitchFamily="34" charset="0"/>
            </a:rPr>
            <a:t> Infant Academy</a:t>
          </a:r>
          <a:endParaRPr lang="en-US" dirty="0">
            <a:latin typeface="Arial" panose="020B0604020202020204" pitchFamily="34" charset="0"/>
            <a:cs typeface="Arial" panose="020B0604020202020204" pitchFamily="34" charset="0"/>
          </a:endParaRPr>
        </a:p>
      </dgm:t>
    </dgm:pt>
    <dgm:pt modelId="{2BFCE994-08C6-446B-A227-C8AEB5CF29E7}" type="parTrans" cxnId="{4780E201-D8F4-4621-9D90-F6D5EFD84BDA}">
      <dgm:prSet/>
      <dgm:spPr/>
      <dgm:t>
        <a:bodyPr/>
        <a:lstStyle/>
        <a:p>
          <a:endParaRPr lang="en-GB"/>
        </a:p>
      </dgm:t>
    </dgm:pt>
    <dgm:pt modelId="{BC9F3930-9DE4-467D-AF72-FE31194D040B}" type="sibTrans" cxnId="{4780E201-D8F4-4621-9D90-F6D5EFD84BDA}">
      <dgm:prSet/>
      <dgm:spPr/>
      <dgm:t>
        <a:bodyPr/>
        <a:lstStyle/>
        <a:p>
          <a:endParaRPr lang="en-GB"/>
        </a:p>
      </dgm:t>
    </dgm:pt>
    <dgm:pt modelId="{CFD3FD4A-1AD1-468F-8D45-1175CFAE744C}" type="pres">
      <dgm:prSet presAssocID="{A02A100F-D4B6-4E4E-8DF8-5798D195601C}" presName="linear" presStyleCnt="0">
        <dgm:presLayoutVars>
          <dgm:animLvl val="lvl"/>
          <dgm:resizeHandles val="exact"/>
        </dgm:presLayoutVars>
      </dgm:prSet>
      <dgm:spPr/>
    </dgm:pt>
    <dgm:pt modelId="{5ACD417D-BB6D-421C-BA5F-0CF33BBB4AD1}" type="pres">
      <dgm:prSet presAssocID="{8D110B1B-F517-4B72-876C-8DCA57E31811}" presName="parentText" presStyleLbl="node1" presStyleIdx="0" presStyleCnt="8">
        <dgm:presLayoutVars>
          <dgm:chMax val="0"/>
          <dgm:bulletEnabled val="1"/>
        </dgm:presLayoutVars>
      </dgm:prSet>
      <dgm:spPr/>
    </dgm:pt>
    <dgm:pt modelId="{EF234362-2312-4960-B8C9-DC25805B319D}" type="pres">
      <dgm:prSet presAssocID="{D1EE229B-0BD1-451E-A6CB-DB1E105202E5}" presName="spacer" presStyleCnt="0"/>
      <dgm:spPr/>
    </dgm:pt>
    <dgm:pt modelId="{F8B5B045-8D10-4532-A5FD-1259A7435F7E}" type="pres">
      <dgm:prSet presAssocID="{23DFBC76-DFE1-4CC8-A2EF-6591C174BCBD}" presName="parentText" presStyleLbl="node1" presStyleIdx="1" presStyleCnt="8">
        <dgm:presLayoutVars>
          <dgm:chMax val="0"/>
          <dgm:bulletEnabled val="1"/>
        </dgm:presLayoutVars>
      </dgm:prSet>
      <dgm:spPr/>
    </dgm:pt>
    <dgm:pt modelId="{405BDA1B-1F5F-48B4-9E1B-DF80C2DC611B}" type="pres">
      <dgm:prSet presAssocID="{96431091-1718-4A7A-B59A-F5C0DAE2B545}" presName="spacer" presStyleCnt="0"/>
      <dgm:spPr/>
    </dgm:pt>
    <dgm:pt modelId="{38489656-856C-4B25-9B02-D4629DF28645}" type="pres">
      <dgm:prSet presAssocID="{7B34DDDE-8BEB-4EB7-90D3-C27A0609929E}" presName="parentText" presStyleLbl="node1" presStyleIdx="2" presStyleCnt="8">
        <dgm:presLayoutVars>
          <dgm:chMax val="0"/>
          <dgm:bulletEnabled val="1"/>
        </dgm:presLayoutVars>
      </dgm:prSet>
      <dgm:spPr/>
    </dgm:pt>
    <dgm:pt modelId="{CB9BF0AF-65CF-4DF1-ACFA-62107E55CC0C}" type="pres">
      <dgm:prSet presAssocID="{B705CD8D-FEBD-4843-8DFF-C1CE239F018B}" presName="spacer" presStyleCnt="0"/>
      <dgm:spPr/>
    </dgm:pt>
    <dgm:pt modelId="{6843B325-1505-4CBA-B197-505DE41852AB}" type="pres">
      <dgm:prSet presAssocID="{887F8BDC-EDBF-4F8E-B256-CB1007BC4067}" presName="parentText" presStyleLbl="node1" presStyleIdx="3" presStyleCnt="8">
        <dgm:presLayoutVars>
          <dgm:chMax val="0"/>
          <dgm:bulletEnabled val="1"/>
        </dgm:presLayoutVars>
      </dgm:prSet>
      <dgm:spPr/>
    </dgm:pt>
    <dgm:pt modelId="{DE59DC04-0AD4-4FF9-ABA1-35183E5224A4}" type="pres">
      <dgm:prSet presAssocID="{30E05A92-2335-4E91-9E57-5B2408FC0BB6}" presName="spacer" presStyleCnt="0"/>
      <dgm:spPr/>
    </dgm:pt>
    <dgm:pt modelId="{D836AFE2-EA21-4455-9196-23730C8BD68A}" type="pres">
      <dgm:prSet presAssocID="{D1A4AC5B-0828-4163-9491-DFA1902618C3}" presName="parentText" presStyleLbl="node1" presStyleIdx="4" presStyleCnt="8">
        <dgm:presLayoutVars>
          <dgm:chMax val="0"/>
          <dgm:bulletEnabled val="1"/>
        </dgm:presLayoutVars>
      </dgm:prSet>
      <dgm:spPr/>
    </dgm:pt>
    <dgm:pt modelId="{82837110-8673-4EDB-AA22-BD7178A83AF9}" type="pres">
      <dgm:prSet presAssocID="{286E925C-8B9F-4B16-A609-C78A122927A3}" presName="spacer" presStyleCnt="0"/>
      <dgm:spPr/>
    </dgm:pt>
    <dgm:pt modelId="{5D6999C8-FA45-4C90-9CD7-A36572851C25}" type="pres">
      <dgm:prSet presAssocID="{4A8C34CA-0FF3-451B-B367-FEDBA0DDC799}" presName="parentText" presStyleLbl="node1" presStyleIdx="5" presStyleCnt="8">
        <dgm:presLayoutVars>
          <dgm:chMax val="0"/>
          <dgm:bulletEnabled val="1"/>
        </dgm:presLayoutVars>
      </dgm:prSet>
      <dgm:spPr/>
    </dgm:pt>
    <dgm:pt modelId="{261A848D-3CB3-413A-AFD9-D78A91813EAD}" type="pres">
      <dgm:prSet presAssocID="{78222B1C-BC58-42D9-88DA-A43EF00026B7}" presName="spacer" presStyleCnt="0"/>
      <dgm:spPr/>
    </dgm:pt>
    <dgm:pt modelId="{5086E58F-D91D-4B61-A532-0425C6DD2C37}" type="pres">
      <dgm:prSet presAssocID="{8770AF78-A2F7-4DCC-BEF5-C6A04394B884}" presName="parentText" presStyleLbl="node1" presStyleIdx="6" presStyleCnt="8">
        <dgm:presLayoutVars>
          <dgm:chMax val="0"/>
          <dgm:bulletEnabled val="1"/>
        </dgm:presLayoutVars>
      </dgm:prSet>
      <dgm:spPr/>
    </dgm:pt>
    <dgm:pt modelId="{B7A51137-7674-4B2A-BE3B-EB8F76630FCC}" type="pres">
      <dgm:prSet presAssocID="{274F0D44-B399-4847-AA84-41E31E38FB12}" presName="spacer" presStyleCnt="0"/>
      <dgm:spPr/>
    </dgm:pt>
    <dgm:pt modelId="{9D902B0A-4DCD-42DE-BC48-7AE86877A0F4}" type="pres">
      <dgm:prSet presAssocID="{07EAE2AE-0E4D-4BC2-B252-5A7B22E7F141}" presName="parentText" presStyleLbl="node1" presStyleIdx="7" presStyleCnt="8">
        <dgm:presLayoutVars>
          <dgm:chMax val="0"/>
          <dgm:bulletEnabled val="1"/>
        </dgm:presLayoutVars>
      </dgm:prSet>
      <dgm:spPr/>
    </dgm:pt>
  </dgm:ptLst>
  <dgm:cxnLst>
    <dgm:cxn modelId="{96F10301-C7A6-44BB-9BD0-9A822259CA78}" srcId="{A02A100F-D4B6-4E4E-8DF8-5798D195601C}" destId="{7B34DDDE-8BEB-4EB7-90D3-C27A0609929E}" srcOrd="2" destOrd="0" parTransId="{E98BD94F-CC1D-4AA3-95DF-CF00B477B836}" sibTransId="{B705CD8D-FEBD-4843-8DFF-C1CE239F018B}"/>
    <dgm:cxn modelId="{4780E201-D8F4-4621-9D90-F6D5EFD84BDA}" srcId="{A02A100F-D4B6-4E4E-8DF8-5798D195601C}" destId="{07EAE2AE-0E4D-4BC2-B252-5A7B22E7F141}" srcOrd="7" destOrd="0" parTransId="{2BFCE994-08C6-446B-A227-C8AEB5CF29E7}" sibTransId="{BC9F3930-9DE4-467D-AF72-FE31194D040B}"/>
    <dgm:cxn modelId="{1141B821-A798-46E1-95C5-6769D617FF37}" type="presOf" srcId="{887F8BDC-EDBF-4F8E-B256-CB1007BC4067}" destId="{6843B325-1505-4CBA-B197-505DE41852AB}" srcOrd="0" destOrd="0" presId="urn:microsoft.com/office/officeart/2005/8/layout/vList2"/>
    <dgm:cxn modelId="{DC433E26-1FDB-492B-86DA-C33163861277}" type="presOf" srcId="{D1A4AC5B-0828-4163-9491-DFA1902618C3}" destId="{D836AFE2-EA21-4455-9196-23730C8BD68A}" srcOrd="0" destOrd="0" presId="urn:microsoft.com/office/officeart/2005/8/layout/vList2"/>
    <dgm:cxn modelId="{99FCFC2C-8331-4612-91EC-4FE528AD8AA1}" type="presOf" srcId="{07EAE2AE-0E4D-4BC2-B252-5A7B22E7F141}" destId="{9D902B0A-4DCD-42DE-BC48-7AE86877A0F4}" srcOrd="0" destOrd="0" presId="urn:microsoft.com/office/officeart/2005/8/layout/vList2"/>
    <dgm:cxn modelId="{6A00D72F-C9F3-416D-ACB8-729ED087870F}" type="presOf" srcId="{8D110B1B-F517-4B72-876C-8DCA57E31811}" destId="{5ACD417D-BB6D-421C-BA5F-0CF33BBB4AD1}" srcOrd="0" destOrd="0" presId="urn:microsoft.com/office/officeart/2005/8/layout/vList2"/>
    <dgm:cxn modelId="{AEC33D3E-0E49-424F-A42B-A1886CBD77F8}" srcId="{A02A100F-D4B6-4E4E-8DF8-5798D195601C}" destId="{D1A4AC5B-0828-4163-9491-DFA1902618C3}" srcOrd="4" destOrd="0" parTransId="{CB42A5A0-6A54-4507-887A-7EC327612A3A}" sibTransId="{286E925C-8B9F-4B16-A609-C78A122927A3}"/>
    <dgm:cxn modelId="{82EBCE5B-2B1B-4EB7-95D8-1C4C5E528B91}" type="presOf" srcId="{23DFBC76-DFE1-4CC8-A2EF-6591C174BCBD}" destId="{F8B5B045-8D10-4532-A5FD-1259A7435F7E}" srcOrd="0" destOrd="0" presId="urn:microsoft.com/office/officeart/2005/8/layout/vList2"/>
    <dgm:cxn modelId="{304A8C69-898D-4902-8E58-A08D8F3DE0AF}" type="presOf" srcId="{A02A100F-D4B6-4E4E-8DF8-5798D195601C}" destId="{CFD3FD4A-1AD1-468F-8D45-1175CFAE744C}" srcOrd="0" destOrd="0" presId="urn:microsoft.com/office/officeart/2005/8/layout/vList2"/>
    <dgm:cxn modelId="{A70C324D-89A7-40EC-80A8-5D09C0801BCD}" type="presOf" srcId="{7B34DDDE-8BEB-4EB7-90D3-C27A0609929E}" destId="{38489656-856C-4B25-9B02-D4629DF28645}" srcOrd="0" destOrd="0" presId="urn:microsoft.com/office/officeart/2005/8/layout/vList2"/>
    <dgm:cxn modelId="{B8737081-A1DB-4913-8F4C-9F36C7CD5937}" srcId="{A02A100F-D4B6-4E4E-8DF8-5798D195601C}" destId="{887F8BDC-EDBF-4F8E-B256-CB1007BC4067}" srcOrd="3" destOrd="0" parTransId="{72922324-91F1-40D3-89E5-45E74A8EEC77}" sibTransId="{30E05A92-2335-4E91-9E57-5B2408FC0BB6}"/>
    <dgm:cxn modelId="{93BF5292-AAA4-4319-83FC-5D2763CD355F}" srcId="{A02A100F-D4B6-4E4E-8DF8-5798D195601C}" destId="{8770AF78-A2F7-4DCC-BEF5-C6A04394B884}" srcOrd="6" destOrd="0" parTransId="{4B491CC3-30BB-45AF-99B9-6DFDA955A1C6}" sibTransId="{274F0D44-B399-4847-AA84-41E31E38FB12}"/>
    <dgm:cxn modelId="{2B1246B9-0535-4B73-8081-0C5291C96A01}" srcId="{A02A100F-D4B6-4E4E-8DF8-5798D195601C}" destId="{4A8C34CA-0FF3-451B-B367-FEDBA0DDC799}" srcOrd="5" destOrd="0" parTransId="{FED4F1F9-DC63-4795-950F-95F34AFD1A8D}" sibTransId="{78222B1C-BC58-42D9-88DA-A43EF00026B7}"/>
    <dgm:cxn modelId="{8FA95AC0-5293-4746-98E0-97FC74362F2F}" srcId="{A02A100F-D4B6-4E4E-8DF8-5798D195601C}" destId="{23DFBC76-DFE1-4CC8-A2EF-6591C174BCBD}" srcOrd="1" destOrd="0" parTransId="{90577569-1806-4E86-927A-EE4755875221}" sibTransId="{96431091-1718-4A7A-B59A-F5C0DAE2B545}"/>
    <dgm:cxn modelId="{911045C3-1B6B-4324-8CA8-ED04E7628474}" srcId="{A02A100F-D4B6-4E4E-8DF8-5798D195601C}" destId="{8D110B1B-F517-4B72-876C-8DCA57E31811}" srcOrd="0" destOrd="0" parTransId="{B3A6ABC3-EB91-4EAE-9F74-5FEC24EE99E6}" sibTransId="{D1EE229B-0BD1-451E-A6CB-DB1E105202E5}"/>
    <dgm:cxn modelId="{71A181E0-3172-4110-875F-1D09AA2463EC}" type="presOf" srcId="{8770AF78-A2F7-4DCC-BEF5-C6A04394B884}" destId="{5086E58F-D91D-4B61-A532-0425C6DD2C37}" srcOrd="0" destOrd="0" presId="urn:microsoft.com/office/officeart/2005/8/layout/vList2"/>
    <dgm:cxn modelId="{993D77F8-1DBA-4AE6-9E52-083A658FF062}" type="presOf" srcId="{4A8C34CA-0FF3-451B-B367-FEDBA0DDC799}" destId="{5D6999C8-FA45-4C90-9CD7-A36572851C25}" srcOrd="0" destOrd="0" presId="urn:microsoft.com/office/officeart/2005/8/layout/vList2"/>
    <dgm:cxn modelId="{5A2F4E6E-FB54-4BF8-8A3F-EAE555E07B50}" type="presParOf" srcId="{CFD3FD4A-1AD1-468F-8D45-1175CFAE744C}" destId="{5ACD417D-BB6D-421C-BA5F-0CF33BBB4AD1}" srcOrd="0" destOrd="0" presId="urn:microsoft.com/office/officeart/2005/8/layout/vList2"/>
    <dgm:cxn modelId="{F77DDF73-A198-41B5-9203-DFBC1535C0D9}" type="presParOf" srcId="{CFD3FD4A-1AD1-468F-8D45-1175CFAE744C}" destId="{EF234362-2312-4960-B8C9-DC25805B319D}" srcOrd="1" destOrd="0" presId="urn:microsoft.com/office/officeart/2005/8/layout/vList2"/>
    <dgm:cxn modelId="{D9DBE0FB-5DE8-4C0C-8415-584EABD132AB}" type="presParOf" srcId="{CFD3FD4A-1AD1-468F-8D45-1175CFAE744C}" destId="{F8B5B045-8D10-4532-A5FD-1259A7435F7E}" srcOrd="2" destOrd="0" presId="urn:microsoft.com/office/officeart/2005/8/layout/vList2"/>
    <dgm:cxn modelId="{9A6C3770-A6A8-45C8-971E-00F0E9F1D2E2}" type="presParOf" srcId="{CFD3FD4A-1AD1-468F-8D45-1175CFAE744C}" destId="{405BDA1B-1F5F-48B4-9E1B-DF80C2DC611B}" srcOrd="3" destOrd="0" presId="urn:microsoft.com/office/officeart/2005/8/layout/vList2"/>
    <dgm:cxn modelId="{FBC430E6-5DC6-47BE-9173-A515BBD7F2BD}" type="presParOf" srcId="{CFD3FD4A-1AD1-468F-8D45-1175CFAE744C}" destId="{38489656-856C-4B25-9B02-D4629DF28645}" srcOrd="4" destOrd="0" presId="urn:microsoft.com/office/officeart/2005/8/layout/vList2"/>
    <dgm:cxn modelId="{DF461A1B-2B37-40EB-8183-7775F7DB8E1F}" type="presParOf" srcId="{CFD3FD4A-1AD1-468F-8D45-1175CFAE744C}" destId="{CB9BF0AF-65CF-4DF1-ACFA-62107E55CC0C}" srcOrd="5" destOrd="0" presId="urn:microsoft.com/office/officeart/2005/8/layout/vList2"/>
    <dgm:cxn modelId="{6C9C9EC3-0B7C-42E4-A07A-2D9CC987B4DC}" type="presParOf" srcId="{CFD3FD4A-1AD1-468F-8D45-1175CFAE744C}" destId="{6843B325-1505-4CBA-B197-505DE41852AB}" srcOrd="6" destOrd="0" presId="urn:microsoft.com/office/officeart/2005/8/layout/vList2"/>
    <dgm:cxn modelId="{5EAAE79F-A2B3-45BD-A36E-38A09BE786D0}" type="presParOf" srcId="{CFD3FD4A-1AD1-468F-8D45-1175CFAE744C}" destId="{DE59DC04-0AD4-4FF9-ABA1-35183E5224A4}" srcOrd="7" destOrd="0" presId="urn:microsoft.com/office/officeart/2005/8/layout/vList2"/>
    <dgm:cxn modelId="{FDF82FB4-7B11-41F1-9894-A3C1FA3B3D0B}" type="presParOf" srcId="{CFD3FD4A-1AD1-468F-8D45-1175CFAE744C}" destId="{D836AFE2-EA21-4455-9196-23730C8BD68A}" srcOrd="8" destOrd="0" presId="urn:microsoft.com/office/officeart/2005/8/layout/vList2"/>
    <dgm:cxn modelId="{5893D04C-F9D4-4D34-B179-5C09EE8867BD}" type="presParOf" srcId="{CFD3FD4A-1AD1-468F-8D45-1175CFAE744C}" destId="{82837110-8673-4EDB-AA22-BD7178A83AF9}" srcOrd="9" destOrd="0" presId="urn:microsoft.com/office/officeart/2005/8/layout/vList2"/>
    <dgm:cxn modelId="{5EDB9ADF-A3BD-45CA-9D4D-B91B61D5174C}" type="presParOf" srcId="{CFD3FD4A-1AD1-468F-8D45-1175CFAE744C}" destId="{5D6999C8-FA45-4C90-9CD7-A36572851C25}" srcOrd="10" destOrd="0" presId="urn:microsoft.com/office/officeart/2005/8/layout/vList2"/>
    <dgm:cxn modelId="{10F256DD-2805-4618-95A7-C895D311155A}" type="presParOf" srcId="{CFD3FD4A-1AD1-468F-8D45-1175CFAE744C}" destId="{261A848D-3CB3-413A-AFD9-D78A91813EAD}" srcOrd="11" destOrd="0" presId="urn:microsoft.com/office/officeart/2005/8/layout/vList2"/>
    <dgm:cxn modelId="{7491137B-E99C-4480-85F9-1EEE996717DA}" type="presParOf" srcId="{CFD3FD4A-1AD1-468F-8D45-1175CFAE744C}" destId="{5086E58F-D91D-4B61-A532-0425C6DD2C37}" srcOrd="12" destOrd="0" presId="urn:microsoft.com/office/officeart/2005/8/layout/vList2"/>
    <dgm:cxn modelId="{6E0A3E53-6B3B-4D54-AF51-2C3522627CAE}" type="presParOf" srcId="{CFD3FD4A-1AD1-468F-8D45-1175CFAE744C}" destId="{B7A51137-7674-4B2A-BE3B-EB8F76630FCC}" srcOrd="13" destOrd="0" presId="urn:microsoft.com/office/officeart/2005/8/layout/vList2"/>
    <dgm:cxn modelId="{CC0455C5-7FD9-448F-960E-9108905A8458}" type="presParOf" srcId="{CFD3FD4A-1AD1-468F-8D45-1175CFAE744C}" destId="{9D902B0A-4DCD-42DE-BC48-7AE86877A0F4}"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D417D-BB6D-421C-BA5F-0CF33BBB4AD1}">
      <dsp:nvSpPr>
        <dsp:cNvPr id="0" name=""/>
        <dsp:cNvSpPr/>
      </dsp:nvSpPr>
      <dsp:spPr>
        <a:xfrm>
          <a:off x="0" y="93727"/>
          <a:ext cx="3968517" cy="494325"/>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Rosheene Drury– </a:t>
          </a:r>
          <a:r>
            <a:rPr lang="en-GB" sz="1300" kern="1200" dirty="0" err="1">
              <a:latin typeface="Arial" panose="020B0604020202020204" pitchFamily="34" charset="0"/>
              <a:cs typeface="Arial" panose="020B0604020202020204" pitchFamily="34" charset="0"/>
            </a:rPr>
            <a:t>Gipsey</a:t>
          </a:r>
          <a:r>
            <a:rPr lang="en-GB" sz="1300" kern="1200" dirty="0">
              <a:latin typeface="Arial" panose="020B0604020202020204" pitchFamily="34" charset="0"/>
              <a:cs typeface="Arial" panose="020B0604020202020204" pitchFamily="34" charset="0"/>
            </a:rPr>
            <a:t> Bridge Academy</a:t>
          </a:r>
          <a:endParaRPr lang="en-US" sz="1300" kern="1200" dirty="0">
            <a:latin typeface="Arial" panose="020B0604020202020204" pitchFamily="34" charset="0"/>
            <a:cs typeface="Arial" panose="020B0604020202020204" pitchFamily="34" charset="0"/>
          </a:endParaRPr>
        </a:p>
      </dsp:txBody>
      <dsp:txXfrm>
        <a:off x="24131" y="117858"/>
        <a:ext cx="3920255" cy="446063"/>
      </dsp:txXfrm>
    </dsp:sp>
    <dsp:sp modelId="{F8B5B045-8D10-4532-A5FD-1259A7435F7E}">
      <dsp:nvSpPr>
        <dsp:cNvPr id="0" name=""/>
        <dsp:cNvSpPr/>
      </dsp:nvSpPr>
      <dsp:spPr>
        <a:xfrm>
          <a:off x="0" y="625492"/>
          <a:ext cx="3968517" cy="494325"/>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Laura Morgan/Debbie Searle– Spalding Primary Academy</a:t>
          </a:r>
          <a:endParaRPr lang="en-US" sz="1300" kern="1200" dirty="0">
            <a:latin typeface="Arial" panose="020B0604020202020204" pitchFamily="34" charset="0"/>
            <a:cs typeface="Arial" panose="020B0604020202020204" pitchFamily="34" charset="0"/>
          </a:endParaRPr>
        </a:p>
      </dsp:txBody>
      <dsp:txXfrm>
        <a:off x="24131" y="649623"/>
        <a:ext cx="3920255" cy="446063"/>
      </dsp:txXfrm>
    </dsp:sp>
    <dsp:sp modelId="{38489656-856C-4B25-9B02-D4629DF28645}">
      <dsp:nvSpPr>
        <dsp:cNvPr id="0" name=""/>
        <dsp:cNvSpPr/>
      </dsp:nvSpPr>
      <dsp:spPr>
        <a:xfrm>
          <a:off x="0" y="1157257"/>
          <a:ext cx="3968517" cy="494325"/>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Debbie Allen– Spilsby Primary Academy</a:t>
          </a:r>
          <a:endParaRPr lang="en-US" sz="1300" kern="1200" dirty="0">
            <a:latin typeface="Arial" panose="020B0604020202020204" pitchFamily="34" charset="0"/>
            <a:cs typeface="Arial" panose="020B0604020202020204" pitchFamily="34" charset="0"/>
          </a:endParaRPr>
        </a:p>
      </dsp:txBody>
      <dsp:txXfrm>
        <a:off x="24131" y="1181388"/>
        <a:ext cx="3920255" cy="446063"/>
      </dsp:txXfrm>
    </dsp:sp>
    <dsp:sp modelId="{6843B325-1505-4CBA-B197-505DE41852AB}">
      <dsp:nvSpPr>
        <dsp:cNvPr id="0" name=""/>
        <dsp:cNvSpPr/>
      </dsp:nvSpPr>
      <dsp:spPr>
        <a:xfrm>
          <a:off x="0" y="1689022"/>
          <a:ext cx="3968517" cy="494325"/>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Louise Curtis - St Nicholas CofE primary academy</a:t>
          </a:r>
          <a:endParaRPr lang="en-US" sz="1300" kern="1200" dirty="0">
            <a:latin typeface="Arial" panose="020B0604020202020204" pitchFamily="34" charset="0"/>
            <a:cs typeface="Arial" panose="020B0604020202020204" pitchFamily="34" charset="0"/>
          </a:endParaRPr>
        </a:p>
      </dsp:txBody>
      <dsp:txXfrm>
        <a:off x="24131" y="1713153"/>
        <a:ext cx="3920255" cy="446063"/>
      </dsp:txXfrm>
    </dsp:sp>
    <dsp:sp modelId="{D836AFE2-EA21-4455-9196-23730C8BD68A}">
      <dsp:nvSpPr>
        <dsp:cNvPr id="0" name=""/>
        <dsp:cNvSpPr/>
      </dsp:nvSpPr>
      <dsp:spPr>
        <a:xfrm>
          <a:off x="0" y="2220787"/>
          <a:ext cx="3968517" cy="494325"/>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Marie Tiwari– St Thomas</a:t>
          </a:r>
          <a:r>
            <a:rPr lang="en-GB" sz="1300" kern="1200">
              <a:latin typeface="Arial" panose="020B0604020202020204" pitchFamily="34" charset="0"/>
              <a:cs typeface="Arial" panose="020B0604020202020204" pitchFamily="34" charset="0"/>
            </a:rPr>
            <a:t>’ CE </a:t>
          </a:r>
          <a:r>
            <a:rPr lang="en-GB" sz="1300" kern="1200" dirty="0">
              <a:latin typeface="Arial" panose="020B0604020202020204" pitchFamily="34" charset="0"/>
              <a:cs typeface="Arial" panose="020B0604020202020204" pitchFamily="34" charset="0"/>
            </a:rPr>
            <a:t>Primary Academy</a:t>
          </a:r>
          <a:endParaRPr lang="en-US" sz="1300" kern="1200" dirty="0">
            <a:latin typeface="Arial" panose="020B0604020202020204" pitchFamily="34" charset="0"/>
            <a:cs typeface="Arial" panose="020B0604020202020204" pitchFamily="34" charset="0"/>
          </a:endParaRPr>
        </a:p>
      </dsp:txBody>
      <dsp:txXfrm>
        <a:off x="24131" y="2244918"/>
        <a:ext cx="3920255" cy="446063"/>
      </dsp:txXfrm>
    </dsp:sp>
    <dsp:sp modelId="{5D6999C8-FA45-4C90-9CD7-A36572851C25}">
      <dsp:nvSpPr>
        <dsp:cNvPr id="0" name=""/>
        <dsp:cNvSpPr/>
      </dsp:nvSpPr>
      <dsp:spPr>
        <a:xfrm>
          <a:off x="0" y="2752553"/>
          <a:ext cx="3968517" cy="494325"/>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Megan Wallis– Pinchbeck East CofE Academy</a:t>
          </a:r>
          <a:endParaRPr lang="en-US" sz="1300" kern="1200" dirty="0">
            <a:latin typeface="Arial" panose="020B0604020202020204" pitchFamily="34" charset="0"/>
            <a:cs typeface="Arial" panose="020B0604020202020204" pitchFamily="34" charset="0"/>
          </a:endParaRPr>
        </a:p>
      </dsp:txBody>
      <dsp:txXfrm>
        <a:off x="24131" y="2776684"/>
        <a:ext cx="3920255" cy="446063"/>
      </dsp:txXfrm>
    </dsp:sp>
    <dsp:sp modelId="{5086E58F-D91D-4B61-A532-0425C6DD2C37}">
      <dsp:nvSpPr>
        <dsp:cNvPr id="0" name=""/>
        <dsp:cNvSpPr/>
      </dsp:nvSpPr>
      <dsp:spPr>
        <a:xfrm>
          <a:off x="0" y="3284318"/>
          <a:ext cx="3968517" cy="494325"/>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Lisa Maw– Wyberton Primary Academy</a:t>
          </a:r>
          <a:endParaRPr lang="en-US" sz="1300" kern="1200" dirty="0">
            <a:latin typeface="Arial" panose="020B0604020202020204" pitchFamily="34" charset="0"/>
            <a:cs typeface="Arial" panose="020B0604020202020204" pitchFamily="34" charset="0"/>
          </a:endParaRPr>
        </a:p>
      </dsp:txBody>
      <dsp:txXfrm>
        <a:off x="24131" y="3308449"/>
        <a:ext cx="3920255" cy="446063"/>
      </dsp:txXfrm>
    </dsp:sp>
    <dsp:sp modelId="{9D902B0A-4DCD-42DE-BC48-7AE86877A0F4}">
      <dsp:nvSpPr>
        <dsp:cNvPr id="0" name=""/>
        <dsp:cNvSpPr/>
      </dsp:nvSpPr>
      <dsp:spPr>
        <a:xfrm>
          <a:off x="0" y="3816083"/>
          <a:ext cx="3968517" cy="494325"/>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Sarah Marsden– Little </a:t>
          </a:r>
          <a:r>
            <a:rPr lang="en-GB" sz="1300" kern="1200" dirty="0" err="1">
              <a:latin typeface="Arial" panose="020B0604020202020204" pitchFamily="34" charset="0"/>
              <a:cs typeface="Arial" panose="020B0604020202020204" pitchFamily="34" charset="0"/>
            </a:rPr>
            <a:t>Gonerby</a:t>
          </a:r>
          <a:r>
            <a:rPr lang="en-GB" sz="1300" kern="1200" dirty="0">
              <a:latin typeface="Arial" panose="020B0604020202020204" pitchFamily="34" charset="0"/>
              <a:cs typeface="Arial" panose="020B0604020202020204" pitchFamily="34" charset="0"/>
            </a:rPr>
            <a:t> Infant Academy</a:t>
          </a:r>
          <a:endParaRPr lang="en-US" sz="1300" kern="1200" dirty="0">
            <a:latin typeface="Arial" panose="020B0604020202020204" pitchFamily="34" charset="0"/>
            <a:cs typeface="Arial" panose="020B0604020202020204" pitchFamily="34" charset="0"/>
          </a:endParaRPr>
        </a:p>
      </dsp:txBody>
      <dsp:txXfrm>
        <a:off x="24131" y="3840214"/>
        <a:ext cx="3920255" cy="4460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398849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65987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323340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89118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2E148-5F3F-4011-B0CD-6CC7492C737D}" type="datetimeFigureOut">
              <a:rPr lang="en-GB" smtClean="0"/>
              <a:t>25/04/2022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047790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2E148-5F3F-4011-B0CD-6CC7492C737D}" type="datetimeFigureOut">
              <a:rPr lang="en-GB" smtClean="0"/>
              <a:t>25/04/2022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106913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2E148-5F3F-4011-B0CD-6CC7492C737D}" type="datetimeFigureOut">
              <a:rPr lang="en-GB" smtClean="0"/>
              <a:t>25/04/2022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471112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695742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996473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575197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17138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457490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72398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2389395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531471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368316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244144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E2E148-5F3F-4011-B0CD-6CC7492C737D}" type="datetimeFigureOut">
              <a:rPr lang="en-GB" smtClean="0"/>
              <a:t>25/04/2022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0E34EF2-DA91-474E-B2AD-2F6D0AA2DD26}" type="slidenum">
              <a:rPr lang="en-GB" smtClean="0"/>
              <a:t>‹#›</a:t>
            </a:fld>
            <a:endParaRPr lang="en-GB"/>
          </a:p>
        </p:txBody>
      </p:sp>
    </p:spTree>
    <p:extLst>
      <p:ext uri="{BB962C8B-B14F-4D97-AF65-F5344CB8AC3E}">
        <p14:creationId xmlns:p14="http://schemas.microsoft.com/office/powerpoint/2010/main" val="2164656005"/>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
            <a:extLst>
              <a:ext uri="{FF2B5EF4-FFF2-40B4-BE49-F238E27FC236}">
                <a16:creationId xmlns:a16="http://schemas.microsoft.com/office/drawing/2014/main" id="{9AA02575-B6DD-4640-B112-C19490238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3486" y="4424492"/>
            <a:ext cx="2925005" cy="161904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4654084-E6C5-4E4F-942E-B815836236B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D89F8027-A6AC-4531-ADA2-78FB22D2926F}"/>
              </a:ext>
            </a:extLst>
          </p:cNvPr>
          <p:cNvSpPr>
            <a:spLocks noChangeArrowheads="1"/>
          </p:cNvSpPr>
          <p:nvPr/>
        </p:nvSpPr>
        <p:spPr bwMode="auto">
          <a:xfrm>
            <a:off x="1442896" y="592850"/>
            <a:ext cx="747191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5400" b="0" i="0" u="none" strike="noStrike" cap="none" normalizeH="0" baseline="0" dirty="0">
                <a:ln>
                  <a:noFill/>
                </a:ln>
                <a:solidFill>
                  <a:schemeClr val="tx1"/>
                </a:solidFill>
                <a:effectLst/>
                <a:latin typeface="Congenial Black" panose="02000503040000020004" pitchFamily="2" charset="0"/>
                <a:ea typeface="STCaiyun" panose="02010800040101010101" pitchFamily="2" charset="-122"/>
                <a:cs typeface="Arial" panose="020B0604020202020204" pitchFamily="34" charset="0"/>
              </a:rPr>
              <a:t>Quality First Teaching</a:t>
            </a:r>
            <a:endParaRPr kumimoji="0" lang="en-GB" altLang="en-US" b="0" i="0" u="none" strike="noStrike" cap="none" normalizeH="0" baseline="0" dirty="0">
              <a:ln>
                <a:noFill/>
              </a:ln>
              <a:solidFill>
                <a:schemeClr val="tx1"/>
              </a:solidFill>
              <a:effectLst/>
              <a:latin typeface="Congenial Black" panose="02000503040000020004" pitchFamily="2" charset="0"/>
              <a:ea typeface="STCaiyun" panose="0201080004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2343D819-0AAB-4AB3-9CD8-8D0BC0CB1612}"/>
              </a:ext>
            </a:extLst>
          </p:cNvPr>
          <p:cNvSpPr>
            <a:spLocks noChangeArrowheads="1"/>
          </p:cNvSpPr>
          <p:nvPr/>
        </p:nvSpPr>
        <p:spPr bwMode="auto">
          <a:xfrm>
            <a:off x="2551247" y="1614953"/>
            <a:ext cx="488948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Goodmarker" panose="02000500000000000000" pitchFamily="2" charset="0"/>
                <a:ea typeface="Calibri" panose="020F0502020204030204" pitchFamily="34" charset="0"/>
                <a:cs typeface="Times New Roman" panose="02020603050405020304" pitchFamily="18" charset="0"/>
              </a:rPr>
              <a:t>A handbook of strategies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Goodmarker" panose="02000500000000000000" pitchFamily="2" charset="0"/>
                <a:ea typeface="Calibri" panose="020F0502020204030204" pitchFamily="34" charset="0"/>
                <a:cs typeface="Times New Roman" panose="02020603050405020304" pitchFamily="18" charset="0"/>
              </a:rPr>
              <a:t> to support our SEND learners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5040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E2802-369D-4B11-AE68-FD8C00B6F629}"/>
              </a:ext>
            </a:extLst>
          </p:cNvPr>
          <p:cNvSpPr>
            <a:spLocks noGrp="1"/>
          </p:cNvSpPr>
          <p:nvPr>
            <p:ph type="title"/>
          </p:nvPr>
        </p:nvSpPr>
        <p:spPr>
          <a:xfrm>
            <a:off x="7671033" y="316630"/>
            <a:ext cx="3072869" cy="1151965"/>
          </a:xfrm>
        </p:spPr>
        <p:txBody>
          <a:bodyPr>
            <a:normAutofit fontScale="90000"/>
          </a:bodyPr>
          <a:lstStyle/>
          <a:p>
            <a:r>
              <a:rPr lang="en-GB" sz="3700" dirty="0"/>
              <a:t>Meet the SENDCo team:</a:t>
            </a:r>
          </a:p>
        </p:txBody>
      </p:sp>
      <p:graphicFrame>
        <p:nvGraphicFramePr>
          <p:cNvPr id="10" name="TextBox 6">
            <a:extLst>
              <a:ext uri="{FF2B5EF4-FFF2-40B4-BE49-F238E27FC236}">
                <a16:creationId xmlns:a16="http://schemas.microsoft.com/office/drawing/2014/main" id="{BE0E3B36-2B0A-4E45-AD88-6D49932731E3}"/>
              </a:ext>
            </a:extLst>
          </p:cNvPr>
          <p:cNvGraphicFramePr/>
          <p:nvPr>
            <p:extLst>
              <p:ext uri="{D42A27DB-BD31-4B8C-83A1-F6EECF244321}">
                <p14:modId xmlns:p14="http://schemas.microsoft.com/office/powerpoint/2010/main" val="567019385"/>
              </p:ext>
            </p:extLst>
          </p:nvPr>
        </p:nvGraphicFramePr>
        <p:xfrm>
          <a:off x="7671032" y="1472789"/>
          <a:ext cx="3968517" cy="440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Graphic 3">
            <a:extLst>
              <a:ext uri="{FF2B5EF4-FFF2-40B4-BE49-F238E27FC236}">
                <a16:creationId xmlns:a16="http://schemas.microsoft.com/office/drawing/2014/main" id="{1FEE23E1-FE2E-4C29-A4E7-585EC8F209D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23197" y="2053814"/>
            <a:ext cx="5011420" cy="2469515"/>
          </a:xfrm>
          <a:prstGeom prst="rect">
            <a:avLst/>
          </a:prstGeom>
        </p:spPr>
      </p:pic>
    </p:spTree>
    <p:extLst>
      <p:ext uri="{BB962C8B-B14F-4D97-AF65-F5344CB8AC3E}">
        <p14:creationId xmlns:p14="http://schemas.microsoft.com/office/powerpoint/2010/main" val="2831500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16B709-F4DA-4149-86C9-C0B2C4ED2733}"/>
              </a:ext>
            </a:extLst>
          </p:cNvPr>
          <p:cNvSpPr txBox="1"/>
          <p:nvPr/>
        </p:nvSpPr>
        <p:spPr>
          <a:xfrm>
            <a:off x="723900" y="438150"/>
            <a:ext cx="9360255" cy="1692771"/>
          </a:xfrm>
          <a:prstGeom prst="rect">
            <a:avLst/>
          </a:prstGeom>
          <a:noFill/>
        </p:spPr>
        <p:txBody>
          <a:bodyPr wrap="none" rtlCol="0">
            <a:spAutoFit/>
          </a:bodyPr>
          <a:lstStyle/>
          <a:p>
            <a:r>
              <a:rPr lang="en-GB" sz="2000" dirty="0">
                <a:latin typeface="Congenial Black" panose="02000503040000020004" pitchFamily="2" charset="0"/>
              </a:rPr>
              <a:t>Teacher Standards:</a:t>
            </a:r>
          </a:p>
          <a:p>
            <a:endParaRPr lang="en-GB" sz="2000" dirty="0">
              <a:latin typeface="Congenial Black" panose="02000503040000020004" pitchFamily="2" charset="0"/>
            </a:endParaRPr>
          </a:p>
          <a:p>
            <a:r>
              <a:rPr lang="en-GB" sz="1600" b="1" dirty="0">
                <a:latin typeface="Arial" panose="020B0604020202020204" pitchFamily="34" charset="0"/>
                <a:cs typeface="Arial" panose="020B0604020202020204" pitchFamily="34" charset="0"/>
              </a:rPr>
              <a:t>1 Set high expectations which inspire, motivate and challenge pupils</a:t>
            </a:r>
          </a:p>
          <a:p>
            <a:r>
              <a:rPr lang="en-GB" sz="1600" dirty="0">
                <a:latin typeface="Arial" panose="020B0604020202020204" pitchFamily="34" charset="0"/>
                <a:cs typeface="Arial" panose="020B0604020202020204" pitchFamily="34" charset="0"/>
              </a:rPr>
              <a:t> establish a safe and stimulating environment for pupils, rooted in mutual respect</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set goals that stretch and challenge pupils of all backgrounds, abilities and dispositions</a:t>
            </a:r>
          </a:p>
          <a:p>
            <a:r>
              <a:rPr lang="en-GB" sz="1600" dirty="0">
                <a:latin typeface="Arial" panose="020B0604020202020204" pitchFamily="34" charset="0"/>
                <a:cs typeface="Arial" panose="020B0604020202020204" pitchFamily="34" charset="0"/>
              </a:rPr>
              <a:t> demonstrate consistently the positive attitudes, values and behaviour which are expected of pupils.</a:t>
            </a:r>
          </a:p>
        </p:txBody>
      </p:sp>
      <p:sp>
        <p:nvSpPr>
          <p:cNvPr id="28" name="TextBox 27">
            <a:extLst>
              <a:ext uri="{FF2B5EF4-FFF2-40B4-BE49-F238E27FC236}">
                <a16:creationId xmlns:a16="http://schemas.microsoft.com/office/drawing/2014/main" id="{A3F1937C-894F-4FAF-92DE-CACF4671FC56}"/>
              </a:ext>
            </a:extLst>
          </p:cNvPr>
          <p:cNvSpPr txBox="1"/>
          <p:nvPr/>
        </p:nvSpPr>
        <p:spPr>
          <a:xfrm>
            <a:off x="723900" y="2418756"/>
            <a:ext cx="9360255" cy="1569660"/>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2 Promote good progress and outcomes by pupils</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be accountable for pupils’ attainment, progress and outcomes</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be aware of pupils’ capabilities and their prior knowledge, and plan teaching to build on these</a:t>
            </a:r>
          </a:p>
          <a:p>
            <a:r>
              <a:rPr lang="en-GB" sz="1600" dirty="0">
                <a:latin typeface="Arial" panose="020B0604020202020204" pitchFamily="34" charset="0"/>
                <a:cs typeface="Arial" panose="020B0604020202020204" pitchFamily="34" charset="0"/>
              </a:rPr>
              <a:t> guide pupils to reflect on the progress they have made and their emerging needs</a:t>
            </a:r>
          </a:p>
          <a:p>
            <a:r>
              <a:rPr lang="en-GB" sz="1600" dirty="0">
                <a:latin typeface="Arial" panose="020B0604020202020204" pitchFamily="34" charset="0"/>
                <a:cs typeface="Arial" panose="020B0604020202020204" pitchFamily="34" charset="0"/>
              </a:rPr>
              <a:t> demonstrate knowledge and understanding of how pupils learn and how this impacts on teaching</a:t>
            </a:r>
          </a:p>
          <a:p>
            <a:r>
              <a:rPr lang="en-GB" sz="1600" dirty="0">
                <a:latin typeface="Arial" panose="020B0604020202020204" pitchFamily="34" charset="0"/>
                <a:cs typeface="Arial" panose="020B0604020202020204" pitchFamily="34" charset="0"/>
              </a:rPr>
              <a:t> encourage pupils to take a responsible and conscientious attitude to their own work and study.</a:t>
            </a:r>
          </a:p>
        </p:txBody>
      </p:sp>
    </p:spTree>
    <p:extLst>
      <p:ext uri="{BB962C8B-B14F-4D97-AF65-F5344CB8AC3E}">
        <p14:creationId xmlns:p14="http://schemas.microsoft.com/office/powerpoint/2010/main" val="1394694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FDDE1F3-B3D5-41D7-BF03-9608FEBFB1E4}"/>
              </a:ext>
            </a:extLst>
          </p:cNvPr>
          <p:cNvSpPr txBox="1"/>
          <p:nvPr/>
        </p:nvSpPr>
        <p:spPr>
          <a:xfrm>
            <a:off x="576263" y="323106"/>
            <a:ext cx="8691562" cy="3046988"/>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5 Adapt teaching to respond to the strengths and needs of all pupils</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know when and how to differentiate appropriately, using approaches which enable pupils to be taught effectively</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have a secure understanding of how a range of factors can inhibit pupils’ ability to learn, and how best to overcome these</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demonstrate an awareness of the physical, social and intellectual development of children, and know how to adapt teaching to support pupils’ education at different stages of development</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have a clear understanding of the needs of all pupils, including those with special educational needs; those of high ability; those with English as an additional language; those with disabilities; and be able to use and evaluate distinctive teaching approaches to engage and support them.</a:t>
            </a:r>
          </a:p>
        </p:txBody>
      </p:sp>
      <p:sp>
        <p:nvSpPr>
          <p:cNvPr id="7" name="TextBox 6">
            <a:extLst>
              <a:ext uri="{FF2B5EF4-FFF2-40B4-BE49-F238E27FC236}">
                <a16:creationId xmlns:a16="http://schemas.microsoft.com/office/drawing/2014/main" id="{BC2248BF-378D-4766-999D-5ED99F7F1C4A}"/>
              </a:ext>
            </a:extLst>
          </p:cNvPr>
          <p:cNvSpPr txBox="1"/>
          <p:nvPr/>
        </p:nvSpPr>
        <p:spPr>
          <a:xfrm>
            <a:off x="576262" y="3740527"/>
            <a:ext cx="8691561" cy="1815882"/>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6 Make accurate and productive use of assessment</a:t>
            </a:r>
          </a:p>
          <a:p>
            <a:r>
              <a:rPr lang="en-GB" sz="1600" dirty="0">
                <a:latin typeface="Arial" panose="020B0604020202020204" pitchFamily="34" charset="0"/>
                <a:cs typeface="Arial" panose="020B0604020202020204" pitchFamily="34" charset="0"/>
              </a:rPr>
              <a:t> know and understand how to assess the relevant subject and curriculum areas, including statutory assessment requirements</a:t>
            </a:r>
          </a:p>
          <a:p>
            <a:r>
              <a:rPr lang="en-GB" sz="1600" dirty="0">
                <a:latin typeface="Arial" panose="020B0604020202020204" pitchFamily="34" charset="0"/>
                <a:cs typeface="Arial" panose="020B0604020202020204" pitchFamily="34" charset="0"/>
              </a:rPr>
              <a:t> make use of formative and summative assessment to secure pupils’ progress</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use relevant data to monitor progress, set targets, and plan subsequent lessons</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give pupils regular feedback, both orally and through accurate marking, and encourage pupils to respond to the feedback.</a:t>
            </a:r>
          </a:p>
        </p:txBody>
      </p:sp>
    </p:spTree>
    <p:extLst>
      <p:ext uri="{BB962C8B-B14F-4D97-AF65-F5344CB8AC3E}">
        <p14:creationId xmlns:p14="http://schemas.microsoft.com/office/powerpoint/2010/main" val="3845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B37FC02-A0B3-40C6-8C16-895B0DF2BA5B}"/>
              </a:ext>
            </a:extLst>
          </p:cNvPr>
          <p:cNvSpPr txBox="1"/>
          <p:nvPr/>
        </p:nvSpPr>
        <p:spPr>
          <a:xfrm>
            <a:off x="881063" y="519529"/>
            <a:ext cx="8215312" cy="2554545"/>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7 Manage behaviour effectively to ensure a good and safe learning environment</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have clear rules and routines for behaviour in classrooms, and take responsibility for promoting good and courteous behaviour both in classrooms and around the school, in accordance with the school’s behaviour policy</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have high expectations of behaviour, and establish a framework for discipline with a range of strategies, using praise, sanctions and rewards consistently and fairly</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manage classes effectively, using approaches which are appropriate to pupils’ needs in order to involve and motivate them</a:t>
            </a:r>
          </a:p>
          <a:p>
            <a:r>
              <a:rPr lang="en-GB" sz="1600" dirty="0">
                <a:latin typeface="Arial" panose="020B0604020202020204" pitchFamily="34" charset="0"/>
                <a:cs typeface="Arial" panose="020B0604020202020204" pitchFamily="34" charset="0"/>
              </a:rPr>
              <a:t> </a:t>
            </a:r>
            <a:r>
              <a:rPr lang="en-GB" sz="1600" dirty="0">
                <a:highlight>
                  <a:srgbClr val="FFFF00"/>
                </a:highlight>
                <a:latin typeface="Arial" panose="020B0604020202020204" pitchFamily="34" charset="0"/>
                <a:cs typeface="Arial" panose="020B0604020202020204" pitchFamily="34" charset="0"/>
              </a:rPr>
              <a:t>maintain good relationships with pupils</a:t>
            </a:r>
            <a:r>
              <a:rPr lang="en-GB" sz="1600" dirty="0">
                <a:latin typeface="Arial" panose="020B0604020202020204" pitchFamily="34" charset="0"/>
                <a:cs typeface="Arial" panose="020B0604020202020204" pitchFamily="34" charset="0"/>
              </a:rPr>
              <a:t>, exercise appropriate authority, and act decisively when necessary.</a:t>
            </a:r>
          </a:p>
        </p:txBody>
      </p:sp>
    </p:spTree>
    <p:extLst>
      <p:ext uri="{BB962C8B-B14F-4D97-AF65-F5344CB8AC3E}">
        <p14:creationId xmlns:p14="http://schemas.microsoft.com/office/powerpoint/2010/main" val="3758894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05BFA04C-3D93-4A6A-A301-5A77725C24A4}"/>
              </a:ext>
            </a:extLst>
          </p:cNvPr>
          <p:cNvSpPr>
            <a:spLocks noGrp="1"/>
          </p:cNvSpPr>
          <p:nvPr>
            <p:ph type="title"/>
          </p:nvPr>
        </p:nvSpPr>
        <p:spPr>
          <a:xfrm>
            <a:off x="4974337" y="1265314"/>
            <a:ext cx="4299666" cy="3249131"/>
          </a:xfrm>
        </p:spPr>
        <p:txBody>
          <a:bodyPr vert="horz" lIns="91440" tIns="45720" rIns="91440" bIns="45720" rtlCol="0" anchor="b">
            <a:normAutofit fontScale="90000"/>
          </a:bodyPr>
          <a:lstStyle/>
          <a:p>
            <a:pPr algn="ctr"/>
            <a:r>
              <a:rPr lang="en-US" sz="5400" kern="1200" dirty="0">
                <a:solidFill>
                  <a:schemeClr val="accent1"/>
                </a:solidFill>
                <a:latin typeface="Congenial Black" panose="02000503040000020004" pitchFamily="2" charset="0"/>
              </a:rPr>
              <a:t>Supporting Cognition and Learning</a:t>
            </a:r>
          </a:p>
        </p:txBody>
      </p:sp>
      <p:sp>
        <p:nvSpPr>
          <p:cNvPr id="22" name="Isosceles Triangle 21">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Graphic 6" descr="Education">
            <a:extLst>
              <a:ext uri="{FF2B5EF4-FFF2-40B4-BE49-F238E27FC236}">
                <a16:creationId xmlns:a16="http://schemas.microsoft.com/office/drawing/2014/main" id="{8FE95016-30E6-1A7A-C967-33324E28E7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3284669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D1CF97-7BFA-4CC4-9D55-57C6559A9DC3}"/>
              </a:ext>
            </a:extLst>
          </p:cNvPr>
          <p:cNvSpPr>
            <a:spLocks noGrp="1"/>
          </p:cNvSpPr>
          <p:nvPr>
            <p:ph sz="quarter" idx="13"/>
          </p:nvPr>
        </p:nvSpPr>
        <p:spPr>
          <a:xfrm>
            <a:off x="685800" y="419100"/>
            <a:ext cx="8505825" cy="6193735"/>
          </a:xfrm>
        </p:spPr>
        <p:txBody>
          <a:bodyPr/>
          <a:lstStyle/>
          <a:p>
            <a:r>
              <a:rPr lang="en-GB" dirty="0">
                <a:latin typeface="Arial" panose="020B0604020202020204" pitchFamily="34" charset="0"/>
                <a:cs typeface="Arial" panose="020B0604020202020204" pitchFamily="34" charset="0"/>
              </a:rPr>
              <a:t>Ensure child’s name is used and eye contact (if appropriate) is established before giving instructions.</a:t>
            </a:r>
          </a:p>
          <a:p>
            <a:r>
              <a:rPr lang="en-GB" dirty="0">
                <a:latin typeface="Arial" panose="020B0604020202020204" pitchFamily="34" charset="0"/>
                <a:cs typeface="Arial" panose="020B0604020202020204" pitchFamily="34" charset="0"/>
              </a:rPr>
              <a:t>Ensure instructions are short and clear. Give each instruction one at a time – perhaps written down or with visual cues to aid retention. For example when working through a calculation in Maths.</a:t>
            </a:r>
          </a:p>
          <a:p>
            <a:r>
              <a:rPr lang="en-GB" dirty="0">
                <a:latin typeface="Arial" panose="020B0604020202020204" pitchFamily="34" charset="0"/>
                <a:cs typeface="Arial" panose="020B0604020202020204" pitchFamily="34" charset="0"/>
              </a:rPr>
              <a:t>Choose language carefully – ‘Now, Next’ etc to help to sequence instructions.</a:t>
            </a:r>
          </a:p>
          <a:p>
            <a:r>
              <a:rPr lang="en-GB" dirty="0">
                <a:latin typeface="Arial" panose="020B0604020202020204" pitchFamily="34" charset="0"/>
                <a:cs typeface="Arial" panose="020B0604020202020204" pitchFamily="34" charset="0"/>
              </a:rPr>
              <a:t>Check that children understand the vocabulary that is being used – clarify, display and refer back to new and/or difficult vocabulary.</a:t>
            </a:r>
          </a:p>
          <a:p>
            <a:r>
              <a:rPr lang="en-GB" dirty="0">
                <a:latin typeface="Arial" panose="020B0604020202020204" pitchFamily="34" charset="0"/>
                <a:cs typeface="Arial" panose="020B0604020202020204" pitchFamily="34" charset="0"/>
              </a:rPr>
              <a:t>Pre-teach vocabulary to ensure children are ready for their learning – this could be done using picture mapping. </a:t>
            </a:r>
          </a:p>
          <a:p>
            <a:r>
              <a:rPr lang="en-GB" dirty="0">
                <a:latin typeface="Arial" panose="020B0604020202020204" pitchFamily="34" charset="0"/>
                <a:cs typeface="Arial" panose="020B0604020202020204" pitchFamily="34" charset="0"/>
              </a:rPr>
              <a:t>Ensure the language you are using is positive to encourage and support. </a:t>
            </a:r>
          </a:p>
          <a:p>
            <a:r>
              <a:rPr lang="en-GB" dirty="0">
                <a:latin typeface="Arial" panose="020B0604020202020204" pitchFamily="34" charset="0"/>
                <a:cs typeface="Arial" panose="020B0604020202020204" pitchFamily="34" charset="0"/>
              </a:rPr>
              <a:t>Give the children thinking time before a response is needed. This may reduce some anxiety. </a:t>
            </a:r>
          </a:p>
          <a:p>
            <a:r>
              <a:rPr lang="en-GB" dirty="0">
                <a:latin typeface="Arial" panose="020B0604020202020204" pitchFamily="34" charset="0"/>
                <a:cs typeface="Arial" panose="020B0604020202020204" pitchFamily="34" charset="0"/>
              </a:rPr>
              <a:t>Ensure your learning environment supports SEND learners – cues/prompts/ scaffolds/ learning walls and resources that are easily accessible – word mats, manipulatives etc.</a:t>
            </a:r>
          </a:p>
          <a:p>
            <a:r>
              <a:rPr lang="en-GB" dirty="0">
                <a:latin typeface="Arial" panose="020B0604020202020204" pitchFamily="34" charset="0"/>
                <a:cs typeface="Arial" panose="020B0604020202020204" pitchFamily="34" charset="0"/>
              </a:rPr>
              <a:t>Display a visual timetable that is verbally shared daily.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3345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D1CF97-7BFA-4CC4-9D55-57C6559A9DC3}"/>
              </a:ext>
            </a:extLst>
          </p:cNvPr>
          <p:cNvSpPr>
            <a:spLocks noGrp="1"/>
          </p:cNvSpPr>
          <p:nvPr>
            <p:ph sz="quarter" idx="13"/>
          </p:nvPr>
        </p:nvSpPr>
        <p:spPr>
          <a:xfrm>
            <a:off x="685800" y="419100"/>
            <a:ext cx="8505825" cy="6193735"/>
          </a:xfrm>
        </p:spPr>
        <p:txBody>
          <a:bodyPr>
            <a:normAutofit lnSpcReduction="10000"/>
          </a:bodyPr>
          <a:lstStyle/>
          <a:p>
            <a:r>
              <a:rPr lang="en-GB" dirty="0">
                <a:latin typeface="Arial" panose="020B0604020202020204" pitchFamily="34" charset="0"/>
                <a:cs typeface="Arial" panose="020B0604020202020204" pitchFamily="34" charset="0"/>
              </a:rPr>
              <a:t>Ensure children are given the opportunity to work collaboratively – mixed ability works particularly well for SEND learners. Adults can be deployed to help to structure/support discussion development. </a:t>
            </a:r>
          </a:p>
          <a:p>
            <a:r>
              <a:rPr lang="en-GB" dirty="0">
                <a:latin typeface="Arial" panose="020B0604020202020204" pitchFamily="34" charset="0"/>
                <a:cs typeface="Arial" panose="020B0604020202020204" pitchFamily="34" charset="0"/>
              </a:rPr>
              <a:t>Ensure learning tasks are suitably differentiated to allow all children to access learning at their level. Consider how resources can be used to support this.</a:t>
            </a:r>
          </a:p>
          <a:p>
            <a:r>
              <a:rPr lang="en-GB" dirty="0">
                <a:latin typeface="Arial" panose="020B0604020202020204" pitchFamily="34" charset="0"/>
                <a:cs typeface="Arial" panose="020B0604020202020204" pitchFamily="34" charset="0"/>
              </a:rPr>
              <a:t>Ensure a range of recording opportunities are a part of the planning process, including the use of technology.</a:t>
            </a:r>
          </a:p>
          <a:p>
            <a:r>
              <a:rPr lang="en-GB" dirty="0">
                <a:latin typeface="Arial" panose="020B0604020202020204" pitchFamily="34" charset="0"/>
                <a:cs typeface="Arial" panose="020B0604020202020204" pitchFamily="34" charset="0"/>
              </a:rPr>
              <a:t>Think carefully about the stationary that children are using – do they need ergonomic pencils, alternative grips etc</a:t>
            </a:r>
          </a:p>
          <a:p>
            <a:r>
              <a:rPr lang="en-GB" dirty="0">
                <a:latin typeface="Arial" panose="020B0604020202020204" pitchFamily="34" charset="0"/>
                <a:cs typeface="Arial" panose="020B0604020202020204" pitchFamily="34" charset="0"/>
              </a:rPr>
              <a:t>Some children may benefit from coloured IWB backgrounds to aid their ability to read and access information (try to avoid white as much as possible).</a:t>
            </a:r>
          </a:p>
          <a:p>
            <a:r>
              <a:rPr lang="en-GB" dirty="0">
                <a:latin typeface="Arial" panose="020B0604020202020204" pitchFamily="34" charset="0"/>
                <a:cs typeface="Arial" panose="020B0604020202020204" pitchFamily="34" charset="0"/>
              </a:rPr>
              <a:t>Ensure that teaching comprises opportunities for children to learn in a range of different ways – VAK.</a:t>
            </a:r>
          </a:p>
          <a:p>
            <a:r>
              <a:rPr lang="en-GB" dirty="0">
                <a:latin typeface="Arial" panose="020B0604020202020204" pitchFamily="34" charset="0"/>
                <a:cs typeface="Arial" panose="020B0604020202020204" pitchFamily="34" charset="0"/>
              </a:rPr>
              <a:t>Consider seating plans carefully. Some children may benefit from being closer to the front, near to an exit, close to a learning wall etc</a:t>
            </a:r>
          </a:p>
          <a:p>
            <a:r>
              <a:rPr lang="en-GB" dirty="0">
                <a:latin typeface="Arial" panose="020B0604020202020204" pitchFamily="34" charset="0"/>
                <a:cs typeface="Arial" panose="020B0604020202020204" pitchFamily="34" charset="0"/>
              </a:rPr>
              <a:t>Try to limit mess and over-stimulating displays as these can impact significantly on cognitive overload. </a:t>
            </a:r>
          </a:p>
          <a:p>
            <a:r>
              <a:rPr lang="en-GB" dirty="0">
                <a:latin typeface="Arial" panose="020B0604020202020204" pitchFamily="34" charset="0"/>
                <a:cs typeface="Arial" panose="020B0604020202020204" pitchFamily="34" charset="0"/>
              </a:rPr>
              <a:t>Where children are being provided with texts to read, consider if they may need an overlay, enlarged texts, alternative fonts.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3387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D1CF97-7BFA-4CC4-9D55-57C6559A9DC3}"/>
              </a:ext>
            </a:extLst>
          </p:cNvPr>
          <p:cNvSpPr>
            <a:spLocks noGrp="1"/>
          </p:cNvSpPr>
          <p:nvPr>
            <p:ph sz="quarter" idx="13"/>
          </p:nvPr>
        </p:nvSpPr>
        <p:spPr>
          <a:xfrm>
            <a:off x="685800" y="419100"/>
            <a:ext cx="8505825" cy="6193735"/>
          </a:xfrm>
        </p:spPr>
        <p:txBody>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5CAF03CD-0AE2-4116-B907-B5AD3975F2F9}"/>
              </a:ext>
            </a:extLst>
          </p:cNvPr>
          <p:cNvSpPr txBox="1">
            <a:spLocks/>
          </p:cNvSpPr>
          <p:nvPr/>
        </p:nvSpPr>
        <p:spPr>
          <a:xfrm>
            <a:off x="838200" y="571500"/>
            <a:ext cx="8505825" cy="619373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latin typeface="Arial" panose="020B0604020202020204" pitchFamily="34" charset="0"/>
                <a:cs typeface="Arial" panose="020B0604020202020204" pitchFamily="34" charset="0"/>
              </a:rPr>
              <a:t>Ensure children are greeted with a smile first thing in the morning. </a:t>
            </a:r>
          </a:p>
          <a:p>
            <a:r>
              <a:rPr lang="en-GB" dirty="0">
                <a:latin typeface="Arial" panose="020B0604020202020204" pitchFamily="34" charset="0"/>
                <a:cs typeface="Arial" panose="020B0604020202020204" pitchFamily="34" charset="0"/>
              </a:rPr>
              <a:t>Provide children with brain breaks for longer tasks – for example during longer writing lessons to enable them to gather their thoughts and re-focus.</a:t>
            </a:r>
          </a:p>
          <a:p>
            <a:r>
              <a:rPr lang="en-GB" dirty="0">
                <a:latin typeface="Arial" panose="020B0604020202020204" pitchFamily="34" charset="0"/>
                <a:cs typeface="Arial" panose="020B0604020202020204" pitchFamily="34" charset="0"/>
              </a:rPr>
              <a:t>Ensure the children have dedicated time with a teacher to support their learning. </a:t>
            </a:r>
          </a:p>
          <a:p>
            <a:r>
              <a:rPr lang="en-GB" dirty="0">
                <a:latin typeface="Arial" panose="020B0604020202020204" pitchFamily="34" charset="0"/>
                <a:cs typeface="Arial" panose="020B0604020202020204" pitchFamily="34" charset="0"/>
              </a:rPr>
              <a:t>Keep expectations of these children clear and consistent – what do you exactly want from them? How much do you expect the children to have completed?</a:t>
            </a:r>
          </a:p>
          <a:p>
            <a:r>
              <a:rPr lang="en-GB" dirty="0">
                <a:latin typeface="Arial" panose="020B0604020202020204" pitchFamily="34" charset="0"/>
                <a:cs typeface="Arial" panose="020B0604020202020204" pitchFamily="34" charset="0"/>
              </a:rPr>
              <a:t>Consider how incentives and rewards are used to encourage and support the children.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6734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5" name="Picture 4" descr="Multi-coloured dialogue boxes">
            <a:extLst>
              <a:ext uri="{FF2B5EF4-FFF2-40B4-BE49-F238E27FC236}">
                <a16:creationId xmlns:a16="http://schemas.microsoft.com/office/drawing/2014/main" id="{EC5020F4-176E-3C31-3049-F097D5593814}"/>
              </a:ext>
            </a:extLst>
          </p:cNvPr>
          <p:cNvPicPr>
            <a:picLocks noChangeAspect="1"/>
          </p:cNvPicPr>
          <p:nvPr/>
        </p:nvPicPr>
        <p:blipFill rotWithShape="1">
          <a:blip r:embed="rId2">
            <a:duotone>
              <a:prstClr val="black"/>
              <a:prstClr val="white"/>
            </a:duotone>
          </a:blip>
          <a:srcRect l="12194" r="7965" b="2"/>
          <a:stretch/>
        </p:blipFill>
        <p:spPr>
          <a:xfrm>
            <a:off x="5123543" y="-1"/>
            <a:ext cx="7065281" cy="6858001"/>
          </a:xfrm>
          <a:custGeom>
            <a:avLst/>
            <a:gdLst/>
            <a:ahLst/>
            <a:cxnLst/>
            <a:rect l="l" t="t" r="r" b="b"/>
            <a:pathLst>
              <a:path w="7065281" h="6858001">
                <a:moveTo>
                  <a:pt x="379987" y="0"/>
                </a:moveTo>
                <a:lnTo>
                  <a:pt x="7065281" y="0"/>
                </a:lnTo>
                <a:lnTo>
                  <a:pt x="7065281"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5BFA04C-3D93-4A6A-A301-5A77725C24A4}"/>
              </a:ext>
            </a:extLst>
          </p:cNvPr>
          <p:cNvSpPr>
            <a:spLocks noGrp="1"/>
          </p:cNvSpPr>
          <p:nvPr>
            <p:ph type="title"/>
          </p:nvPr>
        </p:nvSpPr>
        <p:spPr>
          <a:xfrm>
            <a:off x="668866" y="1678666"/>
            <a:ext cx="5123515" cy="2369093"/>
          </a:xfrm>
        </p:spPr>
        <p:txBody>
          <a:bodyPr vert="horz" lIns="91440" tIns="45720" rIns="91440" bIns="45720" rtlCol="0" anchor="b">
            <a:normAutofit/>
          </a:bodyPr>
          <a:lstStyle/>
          <a:p>
            <a:pPr algn="ctr"/>
            <a:r>
              <a:rPr lang="en-US" sz="4800" dirty="0">
                <a:latin typeface="Congenial Black" panose="02000503040000020004" pitchFamily="2" charset="0"/>
              </a:rPr>
              <a:t>Communication and </a:t>
            </a:r>
            <a:br>
              <a:rPr lang="en-US" sz="4800" dirty="0">
                <a:latin typeface="Congenial Black" panose="02000503040000020004" pitchFamily="2" charset="0"/>
              </a:rPr>
            </a:br>
            <a:r>
              <a:rPr lang="en-US" sz="4800" dirty="0">
                <a:latin typeface="Congenial Black" panose="02000503040000020004" pitchFamily="2" charset="0"/>
              </a:rPr>
              <a:t>Interaction</a:t>
            </a:r>
          </a:p>
        </p:txBody>
      </p:sp>
      <p:cxnSp>
        <p:nvCxnSpPr>
          <p:cNvPr id="21" name="Straight Connector 20">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48622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34B4F-A29D-431B-8430-B3A348FECB47}"/>
              </a:ext>
            </a:extLst>
          </p:cNvPr>
          <p:cNvSpPr>
            <a:spLocks noGrp="1"/>
          </p:cNvSpPr>
          <p:nvPr>
            <p:ph type="title"/>
          </p:nvPr>
        </p:nvSpPr>
        <p:spPr/>
        <p:txBody>
          <a:bodyPr/>
          <a:lstStyle/>
          <a:p>
            <a:r>
              <a:rPr lang="en-GB" dirty="0"/>
              <a:t>Social Communication</a:t>
            </a:r>
          </a:p>
        </p:txBody>
      </p:sp>
      <p:sp>
        <p:nvSpPr>
          <p:cNvPr id="3" name="Content Placeholder 2">
            <a:extLst>
              <a:ext uri="{FF2B5EF4-FFF2-40B4-BE49-F238E27FC236}">
                <a16:creationId xmlns:a16="http://schemas.microsoft.com/office/drawing/2014/main" id="{6F46F7D4-5F30-4D9C-A7DF-3BD1172EBA62}"/>
              </a:ext>
            </a:extLst>
          </p:cNvPr>
          <p:cNvSpPr>
            <a:spLocks noGrp="1"/>
          </p:cNvSpPr>
          <p:nvPr>
            <p:ph sz="quarter" idx="13"/>
          </p:nvPr>
        </p:nvSpPr>
        <p:spPr>
          <a:xfrm>
            <a:off x="685800" y="1484244"/>
            <a:ext cx="10394707" cy="4764156"/>
          </a:xfrm>
        </p:spPr>
        <p:txBody>
          <a:bodyPr/>
          <a:lstStyle/>
          <a:p>
            <a:r>
              <a:rPr lang="en-GB" dirty="0">
                <a:latin typeface="Arial" panose="020B0604020202020204" pitchFamily="34" charset="0"/>
                <a:cs typeface="Arial" panose="020B0604020202020204" pitchFamily="34" charset="0"/>
              </a:rPr>
              <a:t>Meet and greet in the morning – establish those positive relationships.</a:t>
            </a:r>
          </a:p>
          <a:p>
            <a:r>
              <a:rPr lang="en-GB" dirty="0">
                <a:latin typeface="Arial" panose="020B0604020202020204" pitchFamily="34" charset="0"/>
                <a:cs typeface="Arial" panose="020B0604020202020204" pitchFamily="34" charset="0"/>
              </a:rPr>
              <a:t>Model good listening skills – have picture prompts to support the children.</a:t>
            </a:r>
          </a:p>
          <a:p>
            <a:r>
              <a:rPr lang="en-GB" dirty="0">
                <a:latin typeface="Arial" panose="020B0604020202020204" pitchFamily="34" charset="0"/>
                <a:cs typeface="Arial" panose="020B0604020202020204" pitchFamily="34" charset="0"/>
              </a:rPr>
              <a:t>Ensure you are spending time with all children in the classroom, regardless of their ability. </a:t>
            </a:r>
          </a:p>
          <a:p>
            <a:r>
              <a:rPr lang="en-GB" dirty="0">
                <a:latin typeface="Arial" panose="020B0604020202020204" pitchFamily="34" charset="0"/>
                <a:cs typeface="Arial" panose="020B0604020202020204" pitchFamily="34" charset="0"/>
              </a:rPr>
              <a:t>Pre-warn children if there is a change in routine.</a:t>
            </a:r>
          </a:p>
          <a:p>
            <a:r>
              <a:rPr lang="en-GB" dirty="0">
                <a:latin typeface="Arial" panose="020B0604020202020204" pitchFamily="34" charset="0"/>
                <a:cs typeface="Arial" panose="020B0604020202020204" pitchFamily="34" charset="0"/>
              </a:rPr>
              <a:t>Use visual prompting and cues.</a:t>
            </a:r>
          </a:p>
          <a:p>
            <a:r>
              <a:rPr lang="en-GB" dirty="0">
                <a:latin typeface="Arial" panose="020B0604020202020204" pitchFamily="34" charset="0"/>
                <a:cs typeface="Arial" panose="020B0604020202020204" pitchFamily="34" charset="0"/>
              </a:rPr>
              <a:t>Keep learning environments calm and purposeful.</a:t>
            </a:r>
          </a:p>
          <a:p>
            <a:r>
              <a:rPr lang="en-GB" dirty="0">
                <a:latin typeface="Arial" panose="020B0604020202020204" pitchFamily="34" charset="0"/>
                <a:cs typeface="Arial" panose="020B0604020202020204" pitchFamily="34" charset="0"/>
              </a:rPr>
              <a:t>Utilise prompt cards for group roles and conversation skills.</a:t>
            </a:r>
          </a:p>
          <a:p>
            <a:r>
              <a:rPr lang="en-GB" dirty="0">
                <a:latin typeface="Arial" panose="020B0604020202020204" pitchFamily="34" charset="0"/>
                <a:cs typeface="Arial" panose="020B0604020202020204" pitchFamily="34" charset="0"/>
              </a:rPr>
              <a:t>Have simple social stories available for helping a child to understand what to do/what is happening in certain situations.</a:t>
            </a:r>
          </a:p>
          <a:p>
            <a:r>
              <a:rPr lang="en-GB" dirty="0">
                <a:latin typeface="Arial" panose="020B0604020202020204" pitchFamily="34" charset="0"/>
                <a:cs typeface="Arial" panose="020B0604020202020204" pitchFamily="34" charset="0"/>
              </a:rPr>
              <a:t>Ensure that hearing and vision tests are completed for children who may have needs in these areas. </a:t>
            </a:r>
          </a:p>
          <a:p>
            <a:endParaRPr lang="en-GB"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778334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34B4F-A29D-431B-8430-B3A348FECB47}"/>
              </a:ext>
            </a:extLst>
          </p:cNvPr>
          <p:cNvSpPr>
            <a:spLocks noGrp="1"/>
          </p:cNvSpPr>
          <p:nvPr>
            <p:ph type="title"/>
          </p:nvPr>
        </p:nvSpPr>
        <p:spPr/>
        <p:txBody>
          <a:bodyPr/>
          <a:lstStyle/>
          <a:p>
            <a:r>
              <a:rPr lang="en-GB" dirty="0"/>
              <a:t>Language</a:t>
            </a:r>
          </a:p>
        </p:txBody>
      </p:sp>
      <p:sp>
        <p:nvSpPr>
          <p:cNvPr id="3" name="Content Placeholder 2">
            <a:extLst>
              <a:ext uri="{FF2B5EF4-FFF2-40B4-BE49-F238E27FC236}">
                <a16:creationId xmlns:a16="http://schemas.microsoft.com/office/drawing/2014/main" id="{6F46F7D4-5F30-4D9C-A7DF-3BD1172EBA62}"/>
              </a:ext>
            </a:extLst>
          </p:cNvPr>
          <p:cNvSpPr>
            <a:spLocks noGrp="1"/>
          </p:cNvSpPr>
          <p:nvPr>
            <p:ph sz="quarter" idx="13"/>
          </p:nvPr>
        </p:nvSpPr>
        <p:spPr>
          <a:xfrm>
            <a:off x="685800" y="1484244"/>
            <a:ext cx="10394707" cy="4764156"/>
          </a:xfrm>
        </p:spPr>
        <p:txBody>
          <a:bodyPr/>
          <a:lstStyle/>
          <a:p>
            <a:r>
              <a:rPr lang="en-GB" dirty="0">
                <a:latin typeface="Arial" panose="020B0604020202020204" pitchFamily="34" charset="0"/>
                <a:cs typeface="Arial" panose="020B0604020202020204" pitchFamily="34" charset="0"/>
              </a:rPr>
              <a:t>Keep instructions simple and clear. </a:t>
            </a:r>
          </a:p>
          <a:p>
            <a:r>
              <a:rPr lang="en-GB" dirty="0">
                <a:latin typeface="Arial" panose="020B0604020202020204" pitchFamily="34" charset="0"/>
                <a:cs typeface="Arial" panose="020B0604020202020204" pitchFamily="34" charset="0"/>
              </a:rPr>
              <a:t>Reduce the number of instructions so that children can understand what they need to do – you can always revisit or add to these later in the lesson.</a:t>
            </a:r>
          </a:p>
          <a:p>
            <a:r>
              <a:rPr lang="en-GB" dirty="0">
                <a:latin typeface="Arial" panose="020B0604020202020204" pitchFamily="34" charset="0"/>
                <a:cs typeface="Arial" panose="020B0604020202020204" pitchFamily="34" charset="0"/>
              </a:rPr>
              <a:t>Ensure extra time is given to allow children to process questions before answering.</a:t>
            </a:r>
          </a:p>
          <a:p>
            <a:r>
              <a:rPr lang="en-GB" dirty="0">
                <a:latin typeface="Arial" panose="020B0604020202020204" pitchFamily="34" charset="0"/>
                <a:cs typeface="Arial" panose="020B0604020202020204" pitchFamily="34" charset="0"/>
              </a:rPr>
              <a:t>Some children may benefit from having the opportunity to repeat instructions to ensure that they have understood what is being asked of them.</a:t>
            </a:r>
          </a:p>
          <a:p>
            <a:r>
              <a:rPr lang="en-GB" dirty="0">
                <a:latin typeface="Arial" panose="020B0604020202020204" pitchFamily="34" charset="0"/>
                <a:cs typeface="Arial" panose="020B0604020202020204" pitchFamily="34" charset="0"/>
              </a:rPr>
              <a:t>Ensure a high standard of spoken English is modelled by adults in school so that children hear this and re immersed in it. </a:t>
            </a:r>
          </a:p>
          <a:p>
            <a:r>
              <a:rPr lang="en-GB" dirty="0">
                <a:latin typeface="Arial" panose="020B0604020202020204" pitchFamily="34" charset="0"/>
                <a:cs typeface="Arial" panose="020B0604020202020204" pitchFamily="34" charset="0"/>
              </a:rPr>
              <a:t>Plan in purposeful opportunities for paired talk – have sentence stems available in the classroom to scaffold/guide responses. </a:t>
            </a:r>
          </a:p>
          <a:p>
            <a:r>
              <a:rPr lang="en-GB" dirty="0">
                <a:latin typeface="Arial" panose="020B0604020202020204" pitchFamily="34" charset="0"/>
                <a:cs typeface="Arial" panose="020B0604020202020204" pitchFamily="34" charset="0"/>
              </a:rPr>
              <a:t>Ensure that there is dedicated time with the teacher to develop social skills. </a:t>
            </a:r>
          </a:p>
          <a:p>
            <a:endParaRPr lang="en-GB" dirty="0"/>
          </a:p>
          <a:p>
            <a:endParaRPr lang="en-GB" dirty="0"/>
          </a:p>
        </p:txBody>
      </p:sp>
    </p:spTree>
    <p:extLst>
      <p:ext uri="{BB962C8B-B14F-4D97-AF65-F5344CB8AC3E}">
        <p14:creationId xmlns:p14="http://schemas.microsoft.com/office/powerpoint/2010/main" val="1690263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34B4F-A29D-431B-8430-B3A348FECB47}"/>
              </a:ext>
            </a:extLst>
          </p:cNvPr>
          <p:cNvSpPr>
            <a:spLocks noGrp="1"/>
          </p:cNvSpPr>
          <p:nvPr>
            <p:ph type="title"/>
          </p:nvPr>
        </p:nvSpPr>
        <p:spPr/>
        <p:txBody>
          <a:bodyPr/>
          <a:lstStyle/>
          <a:p>
            <a:r>
              <a:rPr lang="en-GB" dirty="0"/>
              <a:t>Speech</a:t>
            </a:r>
          </a:p>
        </p:txBody>
      </p:sp>
      <p:sp>
        <p:nvSpPr>
          <p:cNvPr id="3" name="Content Placeholder 2">
            <a:extLst>
              <a:ext uri="{FF2B5EF4-FFF2-40B4-BE49-F238E27FC236}">
                <a16:creationId xmlns:a16="http://schemas.microsoft.com/office/drawing/2014/main" id="{6F46F7D4-5F30-4D9C-A7DF-3BD1172EBA62}"/>
              </a:ext>
            </a:extLst>
          </p:cNvPr>
          <p:cNvSpPr>
            <a:spLocks noGrp="1"/>
          </p:cNvSpPr>
          <p:nvPr>
            <p:ph sz="quarter" idx="13"/>
          </p:nvPr>
        </p:nvSpPr>
        <p:spPr>
          <a:xfrm>
            <a:off x="685800" y="1484244"/>
            <a:ext cx="10394707" cy="4764156"/>
          </a:xfrm>
        </p:spPr>
        <p:txBody>
          <a:bodyPr/>
          <a:lstStyle/>
          <a:p>
            <a:r>
              <a:rPr lang="en-GB" dirty="0">
                <a:latin typeface="Arial" panose="020B0604020202020204" pitchFamily="34" charset="0"/>
                <a:cs typeface="Arial" panose="020B0604020202020204" pitchFamily="34" charset="0"/>
              </a:rPr>
              <a:t>Ask children to repeat what they are saying. Where required, re-phrase and guide the children to repeat with increased accuracy.</a:t>
            </a:r>
          </a:p>
          <a:p>
            <a:r>
              <a:rPr lang="en-GB" dirty="0">
                <a:latin typeface="Arial" panose="020B0604020202020204" pitchFamily="34" charset="0"/>
                <a:cs typeface="Arial" panose="020B0604020202020204" pitchFamily="34" charset="0"/>
              </a:rPr>
              <a:t>Where children have targets related to speech, ensure that there are daily opportunities to apply and practice these.</a:t>
            </a:r>
          </a:p>
          <a:p>
            <a:r>
              <a:rPr lang="en-GB" dirty="0">
                <a:latin typeface="Arial" panose="020B0604020202020204" pitchFamily="34" charset="0"/>
                <a:cs typeface="Arial" panose="020B0604020202020204" pitchFamily="34" charset="0"/>
              </a:rPr>
              <a:t>Provide opportunities for attention and listening activities – your SENDCo will have a range of these. </a:t>
            </a:r>
          </a:p>
          <a:p>
            <a:r>
              <a:rPr lang="en-GB" dirty="0">
                <a:latin typeface="Arial" panose="020B0604020202020204" pitchFamily="34" charset="0"/>
                <a:cs typeface="Arial" panose="020B0604020202020204" pitchFamily="34" charset="0"/>
              </a:rPr>
              <a:t>Consider the use of picture cues to scaffold children’s verbal responses. </a:t>
            </a:r>
            <a:endParaRPr lang="en-GB" dirty="0"/>
          </a:p>
          <a:p>
            <a:endParaRPr lang="en-GB" dirty="0"/>
          </a:p>
        </p:txBody>
      </p:sp>
    </p:spTree>
    <p:extLst>
      <p:ext uri="{BB962C8B-B14F-4D97-AF65-F5344CB8AC3E}">
        <p14:creationId xmlns:p14="http://schemas.microsoft.com/office/powerpoint/2010/main" val="4061699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23" name="Straight Connector 22">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05BFA04C-3D93-4A6A-A301-5A77725C24A4}"/>
              </a:ext>
            </a:extLst>
          </p:cNvPr>
          <p:cNvSpPr>
            <a:spLocks noGrp="1"/>
          </p:cNvSpPr>
          <p:nvPr>
            <p:ph type="title"/>
          </p:nvPr>
        </p:nvSpPr>
        <p:spPr>
          <a:xfrm>
            <a:off x="677335" y="1282701"/>
            <a:ext cx="5096060" cy="4307148"/>
          </a:xfrm>
        </p:spPr>
        <p:txBody>
          <a:bodyPr vert="horz" lIns="91440" tIns="45720" rIns="91440" bIns="45720" rtlCol="0" anchor="ctr">
            <a:normAutofit/>
          </a:bodyPr>
          <a:lstStyle/>
          <a:p>
            <a:pPr algn="ctr"/>
            <a:r>
              <a:rPr lang="en-US" sz="5400" dirty="0">
                <a:latin typeface="Congenial Black" panose="02000503040000020004" pitchFamily="2" charset="0"/>
              </a:rPr>
              <a:t>Social, Emotional and Mental Health</a:t>
            </a:r>
          </a:p>
        </p:txBody>
      </p:sp>
      <p:sp>
        <p:nvSpPr>
          <p:cNvPr id="31" name="Freeform: Shape 30">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34199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3A8837-162D-4360-99CB-62ADBD26ECC8}"/>
              </a:ext>
            </a:extLst>
          </p:cNvPr>
          <p:cNvSpPr>
            <a:spLocks noGrp="1"/>
          </p:cNvSpPr>
          <p:nvPr>
            <p:ph sz="quarter" idx="13"/>
          </p:nvPr>
        </p:nvSpPr>
        <p:spPr>
          <a:xfrm>
            <a:off x="685800" y="543339"/>
            <a:ext cx="10394707" cy="5936974"/>
          </a:xfrm>
        </p:spPr>
        <p:txBody>
          <a:bodyPr/>
          <a:lstStyle/>
          <a:p>
            <a:r>
              <a:rPr lang="en-GB" dirty="0">
                <a:latin typeface="Arial" panose="020B0604020202020204" pitchFamily="34" charset="0"/>
                <a:cs typeface="Arial" panose="020B0604020202020204" pitchFamily="34" charset="0"/>
              </a:rPr>
              <a:t>Ensure that a clear behaviour policy is in place and is being followed effectively. </a:t>
            </a:r>
          </a:p>
          <a:p>
            <a:r>
              <a:rPr lang="en-GB" dirty="0">
                <a:latin typeface="Arial" panose="020B0604020202020204" pitchFamily="34" charset="0"/>
                <a:cs typeface="Arial" panose="020B0604020202020204" pitchFamily="34" charset="0"/>
              </a:rPr>
              <a:t>Reinforce expectations and rules to ensure a consistent approach – use visual prompts to support this where required. </a:t>
            </a:r>
          </a:p>
          <a:p>
            <a:r>
              <a:rPr lang="en-GB" dirty="0">
                <a:latin typeface="Arial" panose="020B0604020202020204" pitchFamily="34" charset="0"/>
                <a:cs typeface="Arial" panose="020B0604020202020204" pitchFamily="34" charset="0"/>
              </a:rPr>
              <a:t>Ensure the use of rewards and sanctions are consistent. </a:t>
            </a:r>
          </a:p>
          <a:p>
            <a:r>
              <a:rPr lang="en-GB" dirty="0">
                <a:latin typeface="Arial" panose="020B0604020202020204" pitchFamily="34" charset="0"/>
                <a:cs typeface="Arial" panose="020B0604020202020204" pitchFamily="34" charset="0"/>
              </a:rPr>
              <a:t>Utilise a range of strategies to develop social and emotional development – e.g. buddy systems, friendship strategies, circle time etc</a:t>
            </a:r>
          </a:p>
          <a:p>
            <a:r>
              <a:rPr lang="en-GB" dirty="0">
                <a:latin typeface="Arial" panose="020B0604020202020204" pitchFamily="34" charset="0"/>
                <a:cs typeface="Arial" panose="020B0604020202020204" pitchFamily="34" charset="0"/>
              </a:rPr>
              <a:t>ELSA</a:t>
            </a:r>
          </a:p>
          <a:p>
            <a:r>
              <a:rPr lang="en-GB" dirty="0">
                <a:latin typeface="Arial" panose="020B0604020202020204" pitchFamily="34" charset="0"/>
                <a:cs typeface="Arial" panose="020B0604020202020204" pitchFamily="34" charset="0"/>
              </a:rPr>
              <a:t>Consider the use of class and school mediation strategies – e.g. Restorative practice.</a:t>
            </a:r>
          </a:p>
          <a:p>
            <a:r>
              <a:rPr lang="en-GB" dirty="0">
                <a:latin typeface="Arial" panose="020B0604020202020204" pitchFamily="34" charset="0"/>
                <a:cs typeface="Arial" panose="020B0604020202020204" pitchFamily="34" charset="0"/>
              </a:rPr>
              <a:t>Consider seating plans – where are children sat in proximity to doors and adults?</a:t>
            </a:r>
          </a:p>
          <a:p>
            <a:r>
              <a:rPr lang="en-GB" dirty="0">
                <a:latin typeface="Arial" panose="020B0604020202020204" pitchFamily="34" charset="0"/>
                <a:cs typeface="Arial" panose="020B0604020202020204" pitchFamily="34" charset="0"/>
              </a:rPr>
              <a:t>Consistent and genuine use of positive praise.</a:t>
            </a:r>
          </a:p>
          <a:p>
            <a:r>
              <a:rPr lang="en-GB" dirty="0">
                <a:latin typeface="Arial" panose="020B0604020202020204" pitchFamily="34" charset="0"/>
                <a:cs typeface="Arial" panose="020B0604020202020204" pitchFamily="34" charset="0"/>
              </a:rPr>
              <a:t>Consider the use of sensory breaks – your SENDCos can support with this.</a:t>
            </a:r>
          </a:p>
          <a:p>
            <a:r>
              <a:rPr lang="en-GB" dirty="0">
                <a:latin typeface="Arial" panose="020B0604020202020204" pitchFamily="34" charset="0"/>
                <a:cs typeface="Arial" panose="020B0604020202020204" pitchFamily="34" charset="0"/>
              </a:rPr>
              <a:t>Use of the Regulation checklist exercises from the BOSS toolkit (whole class).</a:t>
            </a:r>
          </a:p>
          <a:p>
            <a:r>
              <a:rPr lang="en-GB" dirty="0">
                <a:latin typeface="Arial" panose="020B0604020202020204" pitchFamily="34" charset="0"/>
                <a:cs typeface="Arial" panose="020B0604020202020204" pitchFamily="34" charset="0"/>
              </a:rPr>
              <a:t>Ensure routines are clear and embedded.</a:t>
            </a:r>
          </a:p>
          <a:p>
            <a:r>
              <a:rPr lang="en-GB" dirty="0">
                <a:latin typeface="Arial" panose="020B0604020202020204" pitchFamily="34" charset="0"/>
                <a:cs typeface="Arial" panose="020B0604020202020204" pitchFamily="34" charset="0"/>
              </a:rPr>
              <a:t>Establish and foster clear communication with parents/carers.</a:t>
            </a:r>
          </a:p>
          <a:p>
            <a:r>
              <a:rPr lang="en-GB" dirty="0">
                <a:latin typeface="Arial" panose="020B0604020202020204" pitchFamily="34" charset="0"/>
                <a:cs typeface="Arial" panose="020B0604020202020204" pitchFamily="34" charset="0"/>
              </a:rPr>
              <a:t>With regards to regulation, children need to be shown how to regulate.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9725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414D511-1677-4FA7-AF4D-D4C9013A8F65}"/>
              </a:ext>
            </a:extLst>
          </p:cNvPr>
          <p:cNvSpPr>
            <a:spLocks noGrp="1"/>
          </p:cNvSpPr>
          <p:nvPr>
            <p:ph sz="quarter" idx="13"/>
          </p:nvPr>
        </p:nvSpPr>
        <p:spPr>
          <a:xfrm>
            <a:off x="685800" y="543339"/>
            <a:ext cx="10394707" cy="5936974"/>
          </a:xfrm>
        </p:spPr>
        <p:txBody>
          <a:bodyPr/>
          <a:lstStyle/>
          <a:p>
            <a:r>
              <a:rPr lang="en-GB" dirty="0">
                <a:latin typeface="Arial" panose="020B0604020202020204" pitchFamily="34" charset="0"/>
                <a:cs typeface="Arial" panose="020B0604020202020204" pitchFamily="34" charset="0"/>
              </a:rPr>
              <a:t>Consider the use of sand timers to support children in classroom – this can be to guide children with the amount of time the child has on a task, cool down etc</a:t>
            </a:r>
          </a:p>
          <a:p>
            <a:r>
              <a:rPr lang="en-GB" dirty="0">
                <a:latin typeface="Arial" panose="020B0604020202020204" pitchFamily="34" charset="0"/>
                <a:cs typeface="Arial" panose="020B0604020202020204" pitchFamily="34" charset="0"/>
              </a:rPr>
              <a:t>Consider having a safe space for children to go to when they are feeling angry or anxious or just need time out of the classroom environment. </a:t>
            </a:r>
          </a:p>
          <a:p>
            <a:r>
              <a:rPr lang="en-GB" dirty="0">
                <a:latin typeface="Arial" panose="020B0604020202020204" pitchFamily="34" charset="0"/>
                <a:cs typeface="Arial" panose="020B0604020202020204" pitchFamily="34" charset="0"/>
              </a:rPr>
              <a:t>Consider the use of alternative seating/ beanbags.</a:t>
            </a:r>
          </a:p>
        </p:txBody>
      </p:sp>
    </p:spTree>
    <p:extLst>
      <p:ext uri="{BB962C8B-B14F-4D97-AF65-F5344CB8AC3E}">
        <p14:creationId xmlns:p14="http://schemas.microsoft.com/office/powerpoint/2010/main" val="1616616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23" name="Straight Connector 22">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05BFA04C-3D93-4A6A-A301-5A77725C24A4}"/>
              </a:ext>
            </a:extLst>
          </p:cNvPr>
          <p:cNvSpPr>
            <a:spLocks noGrp="1"/>
          </p:cNvSpPr>
          <p:nvPr>
            <p:ph type="title"/>
          </p:nvPr>
        </p:nvSpPr>
        <p:spPr>
          <a:xfrm>
            <a:off x="677335" y="1282701"/>
            <a:ext cx="5096060" cy="4307148"/>
          </a:xfrm>
        </p:spPr>
        <p:txBody>
          <a:bodyPr vert="horz" lIns="91440" tIns="45720" rIns="91440" bIns="45720" rtlCol="0" anchor="ctr">
            <a:normAutofit/>
          </a:bodyPr>
          <a:lstStyle/>
          <a:p>
            <a:pPr algn="ctr"/>
            <a:r>
              <a:rPr lang="en-US" sz="5400" dirty="0">
                <a:latin typeface="Congenial Black" panose="02000503040000020004" pitchFamily="2" charset="0"/>
              </a:rPr>
              <a:t>Physical or Sensory</a:t>
            </a:r>
          </a:p>
        </p:txBody>
      </p:sp>
      <p:sp>
        <p:nvSpPr>
          <p:cNvPr id="31" name="Freeform: Shape 30">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63572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3A8837-162D-4360-99CB-62ADBD26ECC8}"/>
              </a:ext>
            </a:extLst>
          </p:cNvPr>
          <p:cNvSpPr>
            <a:spLocks noGrp="1"/>
          </p:cNvSpPr>
          <p:nvPr>
            <p:ph sz="quarter" idx="13"/>
          </p:nvPr>
        </p:nvSpPr>
        <p:spPr>
          <a:xfrm>
            <a:off x="685800" y="543339"/>
            <a:ext cx="10394707" cy="5936974"/>
          </a:xfrm>
        </p:spPr>
        <p:txBody>
          <a:bodyPr/>
          <a:lstStyle/>
          <a:p>
            <a:r>
              <a:rPr lang="en-GB" dirty="0">
                <a:latin typeface="Arial" panose="020B0604020202020204" pitchFamily="34" charset="0"/>
                <a:cs typeface="Arial" panose="020B0604020202020204" pitchFamily="34" charset="0"/>
              </a:rPr>
              <a:t>Reduce background noise to improve acoustic environment.</a:t>
            </a:r>
          </a:p>
          <a:p>
            <a:r>
              <a:rPr lang="en-GB" dirty="0">
                <a:latin typeface="Arial" panose="020B0604020202020204" pitchFamily="34" charset="0"/>
                <a:cs typeface="Arial" panose="020B0604020202020204" pitchFamily="34" charset="0"/>
              </a:rPr>
              <a:t>Consider the best choice and position of seating.</a:t>
            </a:r>
          </a:p>
          <a:p>
            <a:r>
              <a:rPr lang="en-GB" dirty="0">
                <a:latin typeface="Arial" panose="020B0604020202020204" pitchFamily="34" charset="0"/>
                <a:cs typeface="Arial" panose="020B0604020202020204" pitchFamily="34" charset="0"/>
              </a:rPr>
              <a:t>Ensure the learning environment is clear of clutter and that walls are not over stimulating.</a:t>
            </a:r>
          </a:p>
          <a:p>
            <a:r>
              <a:rPr lang="en-GB" dirty="0">
                <a:latin typeface="Arial" panose="020B0604020202020204" pitchFamily="34" charset="0"/>
                <a:cs typeface="Arial" panose="020B0604020202020204" pitchFamily="34" charset="0"/>
              </a:rPr>
              <a:t>Good lighting.</a:t>
            </a:r>
          </a:p>
          <a:p>
            <a:r>
              <a:rPr lang="en-GB" dirty="0">
                <a:latin typeface="Arial" panose="020B0604020202020204" pitchFamily="34" charset="0"/>
                <a:cs typeface="Arial" panose="020B0604020202020204" pitchFamily="34" charset="0"/>
              </a:rPr>
              <a:t>Consider the use of subtitles on audio visual material if required. </a:t>
            </a:r>
          </a:p>
          <a:p>
            <a:r>
              <a:rPr lang="en-GB" dirty="0">
                <a:latin typeface="Arial" panose="020B0604020202020204" pitchFamily="34" charset="0"/>
                <a:cs typeface="Arial" panose="020B0604020202020204" pitchFamily="34" charset="0"/>
              </a:rPr>
              <a:t>Ensure that children are provided with choices.</a:t>
            </a:r>
          </a:p>
          <a:p>
            <a:r>
              <a:rPr lang="en-GB" dirty="0">
                <a:latin typeface="Arial" panose="020B0604020202020204" pitchFamily="34" charset="0"/>
                <a:cs typeface="Arial" panose="020B0604020202020204" pitchFamily="34" charset="0"/>
              </a:rPr>
              <a:t>Allow thinking time.</a:t>
            </a:r>
          </a:p>
          <a:p>
            <a:r>
              <a:rPr lang="en-GB" dirty="0">
                <a:latin typeface="Arial" panose="020B0604020202020204" pitchFamily="34" charset="0"/>
                <a:cs typeface="Arial" panose="020B0604020202020204" pitchFamily="34" charset="0"/>
              </a:rPr>
              <a:t>Summarise key points at the starts and ends of lessons.</a:t>
            </a:r>
          </a:p>
          <a:p>
            <a:r>
              <a:rPr lang="en-GB" dirty="0">
                <a:latin typeface="Arial" panose="020B0604020202020204" pitchFamily="34" charset="0"/>
                <a:cs typeface="Arial" panose="020B0604020202020204" pitchFamily="34" charset="0"/>
              </a:rPr>
              <a:t>Ensure high colour contrast materials are used, including on the whiteboard.</a:t>
            </a:r>
          </a:p>
          <a:p>
            <a:r>
              <a:rPr lang="en-GB" dirty="0">
                <a:latin typeface="Arial" panose="020B0604020202020204" pitchFamily="34" charset="0"/>
                <a:cs typeface="Arial" panose="020B0604020202020204" pitchFamily="34" charset="0"/>
              </a:rPr>
              <a:t>Ensure any text printing is of good quality.</a:t>
            </a:r>
          </a:p>
          <a:p>
            <a:r>
              <a:rPr lang="en-GB">
                <a:latin typeface="Arial" panose="020B0604020202020204" pitchFamily="34" charset="0"/>
                <a:cs typeface="Arial" panose="020B0604020202020204" pitchFamily="34" charset="0"/>
              </a:rPr>
              <a:t>Consider the use of sensory circuits first thing in the morning before lessons begin.</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Provide regular opportunities to develop fine and gross motor skills.</a:t>
            </a:r>
          </a:p>
          <a:p>
            <a:r>
              <a:rPr lang="en-GB" dirty="0">
                <a:latin typeface="Arial" panose="020B0604020202020204" pitchFamily="34" charset="0"/>
                <a:cs typeface="Arial" panose="020B0604020202020204" pitchFamily="34" charset="0"/>
              </a:rPr>
              <a:t>Where appropriate, develop an agreed plan for sensory breaks or self regulatory activity. </a:t>
            </a:r>
          </a:p>
        </p:txBody>
      </p:sp>
    </p:spTree>
    <p:extLst>
      <p:ext uri="{BB962C8B-B14F-4D97-AF65-F5344CB8AC3E}">
        <p14:creationId xmlns:p14="http://schemas.microsoft.com/office/powerpoint/2010/main" val="5349147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644</TotalTime>
  <Words>1747</Words>
  <Application>Microsoft Office PowerPoint</Application>
  <PresentationFormat>Widescreen</PresentationFormat>
  <Paragraphs>119</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Congenial Black</vt:lpstr>
      <vt:lpstr>Goodmarker</vt:lpstr>
      <vt:lpstr>Trebuchet MS</vt:lpstr>
      <vt:lpstr>Wingdings 3</vt:lpstr>
      <vt:lpstr>Facet</vt:lpstr>
      <vt:lpstr>PowerPoint Presentation</vt:lpstr>
      <vt:lpstr>Meet the SENDCo team:</vt:lpstr>
      <vt:lpstr>PowerPoint Presentation</vt:lpstr>
      <vt:lpstr>PowerPoint Presentation</vt:lpstr>
      <vt:lpstr>PowerPoint Presentation</vt:lpstr>
      <vt:lpstr>Supporting Cognition and Learning</vt:lpstr>
      <vt:lpstr>PowerPoint Presentation</vt:lpstr>
      <vt:lpstr>PowerPoint Presentation</vt:lpstr>
      <vt:lpstr>PowerPoint Presentation</vt:lpstr>
      <vt:lpstr>Communication and  Interaction</vt:lpstr>
      <vt:lpstr>Social Communication</vt:lpstr>
      <vt:lpstr>Language</vt:lpstr>
      <vt:lpstr>Speech</vt:lpstr>
      <vt:lpstr>Social, Emotional and Mental Health</vt:lpstr>
      <vt:lpstr>PowerPoint Presentation</vt:lpstr>
      <vt:lpstr>PowerPoint Presentation</vt:lpstr>
      <vt:lpstr>Physical or Sensory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Slater</dc:creator>
  <cp:lastModifiedBy>John Slater</cp:lastModifiedBy>
  <cp:revision>20</cp:revision>
  <dcterms:created xsi:type="dcterms:W3CDTF">2022-02-08T14:02:44Z</dcterms:created>
  <dcterms:modified xsi:type="dcterms:W3CDTF">2022-04-25T07:13:38Z</dcterms:modified>
</cp:coreProperties>
</file>