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1" r:id="rId6"/>
    <p:sldId id="260" r:id="rId7"/>
    <p:sldId id="272" r:id="rId8"/>
    <p:sldId id="262" r:id="rId9"/>
    <p:sldId id="263" r:id="rId10"/>
    <p:sldId id="276" r:id="rId11"/>
    <p:sldId id="277" r:id="rId12"/>
    <p:sldId id="273" r:id="rId13"/>
    <p:sldId id="264" r:id="rId14"/>
    <p:sldId id="265" r:id="rId15"/>
    <p:sldId id="278" r:id="rId16"/>
    <p:sldId id="274" r:id="rId17"/>
    <p:sldId id="266" r:id="rId18"/>
    <p:sldId id="267" r:id="rId19"/>
    <p:sldId id="275" r:id="rId20"/>
    <p:sldId id="268" r:id="rId21"/>
    <p:sldId id="269" r:id="rId22"/>
    <p:sldId id="270" r:id="rId23"/>
    <p:sldId id="279" r:id="rId24"/>
    <p:sldId id="280" r:id="rId25"/>
    <p:sldId id="271"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98" d="100"/>
          <a:sy n="98" d="100"/>
        </p:scale>
        <p:origin x="120"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2A100F-D4B6-4E4E-8DF8-5798D195601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8D110B1B-F517-4B72-876C-8DCA57E31811}">
      <dgm:prSet/>
      <dgm:spPr/>
      <dgm:t>
        <a:bodyPr/>
        <a:lstStyle/>
        <a:p>
          <a:r>
            <a:rPr lang="en-GB" dirty="0">
              <a:latin typeface="Arial" panose="020B0604020202020204" pitchFamily="34" charset="0"/>
              <a:cs typeface="Arial" panose="020B0604020202020204" pitchFamily="34" charset="0"/>
            </a:rPr>
            <a:t>Nicola Clarke – </a:t>
          </a:r>
          <a:r>
            <a:rPr lang="en-GB" dirty="0" err="1">
              <a:latin typeface="Arial" panose="020B0604020202020204" pitchFamily="34" charset="0"/>
              <a:cs typeface="Arial" panose="020B0604020202020204" pitchFamily="34" charset="0"/>
            </a:rPr>
            <a:t>Gipsey</a:t>
          </a:r>
          <a:r>
            <a:rPr lang="en-GB" dirty="0">
              <a:latin typeface="Arial" panose="020B0604020202020204" pitchFamily="34" charset="0"/>
              <a:cs typeface="Arial" panose="020B0604020202020204" pitchFamily="34" charset="0"/>
            </a:rPr>
            <a:t> Bridge Academy</a:t>
          </a:r>
          <a:endParaRPr lang="en-US" dirty="0">
            <a:latin typeface="Arial" panose="020B0604020202020204" pitchFamily="34" charset="0"/>
            <a:cs typeface="Arial" panose="020B0604020202020204" pitchFamily="34" charset="0"/>
          </a:endParaRPr>
        </a:p>
      </dgm:t>
    </dgm:pt>
    <dgm:pt modelId="{B3A6ABC3-EB91-4EAE-9F74-5FEC24EE99E6}" type="parTrans" cxnId="{911045C3-1B6B-4324-8CA8-ED04E7628474}">
      <dgm:prSet/>
      <dgm:spPr/>
      <dgm:t>
        <a:bodyPr/>
        <a:lstStyle/>
        <a:p>
          <a:endParaRPr lang="en-US"/>
        </a:p>
      </dgm:t>
    </dgm:pt>
    <dgm:pt modelId="{D1EE229B-0BD1-451E-A6CB-DB1E105202E5}" type="sibTrans" cxnId="{911045C3-1B6B-4324-8CA8-ED04E7628474}">
      <dgm:prSet/>
      <dgm:spPr/>
      <dgm:t>
        <a:bodyPr/>
        <a:lstStyle/>
        <a:p>
          <a:endParaRPr lang="en-US"/>
        </a:p>
      </dgm:t>
    </dgm:pt>
    <dgm:pt modelId="{23DFBC76-DFE1-4CC8-A2EF-6591C174BCBD}">
      <dgm:prSet/>
      <dgm:spPr/>
      <dgm:t>
        <a:bodyPr/>
        <a:lstStyle/>
        <a:p>
          <a:r>
            <a:rPr lang="en-GB" dirty="0">
              <a:latin typeface="Arial" panose="020B0604020202020204" pitchFamily="34" charset="0"/>
              <a:cs typeface="Arial" panose="020B0604020202020204" pitchFamily="34" charset="0"/>
            </a:rPr>
            <a:t>Sam Jones – Spalding Primary Academy</a:t>
          </a:r>
          <a:endParaRPr lang="en-US" dirty="0">
            <a:latin typeface="Arial" panose="020B0604020202020204" pitchFamily="34" charset="0"/>
            <a:cs typeface="Arial" panose="020B0604020202020204" pitchFamily="34" charset="0"/>
          </a:endParaRPr>
        </a:p>
      </dgm:t>
    </dgm:pt>
    <dgm:pt modelId="{90577569-1806-4E86-927A-EE4755875221}" type="parTrans" cxnId="{8FA95AC0-5293-4746-98E0-97FC74362F2F}">
      <dgm:prSet/>
      <dgm:spPr/>
      <dgm:t>
        <a:bodyPr/>
        <a:lstStyle/>
        <a:p>
          <a:endParaRPr lang="en-US"/>
        </a:p>
      </dgm:t>
    </dgm:pt>
    <dgm:pt modelId="{96431091-1718-4A7A-B59A-F5C0DAE2B545}" type="sibTrans" cxnId="{8FA95AC0-5293-4746-98E0-97FC74362F2F}">
      <dgm:prSet/>
      <dgm:spPr/>
      <dgm:t>
        <a:bodyPr/>
        <a:lstStyle/>
        <a:p>
          <a:endParaRPr lang="en-US"/>
        </a:p>
      </dgm:t>
    </dgm:pt>
    <dgm:pt modelId="{7B34DDDE-8BEB-4EB7-90D3-C27A0609929E}">
      <dgm:prSet/>
      <dgm:spPr/>
      <dgm:t>
        <a:bodyPr/>
        <a:lstStyle/>
        <a:p>
          <a:r>
            <a:rPr lang="en-GB" dirty="0">
              <a:latin typeface="Arial" panose="020B0604020202020204" pitchFamily="34" charset="0"/>
              <a:cs typeface="Arial" panose="020B0604020202020204" pitchFamily="34" charset="0"/>
            </a:rPr>
            <a:t>Charlotte Tuplin – Spilsby Primary Academy</a:t>
          </a:r>
          <a:endParaRPr lang="en-US" dirty="0">
            <a:latin typeface="Arial" panose="020B0604020202020204" pitchFamily="34" charset="0"/>
            <a:cs typeface="Arial" panose="020B0604020202020204" pitchFamily="34" charset="0"/>
          </a:endParaRPr>
        </a:p>
      </dgm:t>
    </dgm:pt>
    <dgm:pt modelId="{E98BD94F-CC1D-4AA3-95DF-CF00B477B836}" type="parTrans" cxnId="{96F10301-C7A6-44BB-9BD0-9A822259CA78}">
      <dgm:prSet/>
      <dgm:spPr/>
      <dgm:t>
        <a:bodyPr/>
        <a:lstStyle/>
        <a:p>
          <a:endParaRPr lang="en-US"/>
        </a:p>
      </dgm:t>
    </dgm:pt>
    <dgm:pt modelId="{B705CD8D-FEBD-4843-8DFF-C1CE239F018B}" type="sibTrans" cxnId="{96F10301-C7A6-44BB-9BD0-9A822259CA78}">
      <dgm:prSet/>
      <dgm:spPr/>
      <dgm:t>
        <a:bodyPr/>
        <a:lstStyle/>
        <a:p>
          <a:endParaRPr lang="en-US"/>
        </a:p>
      </dgm:t>
    </dgm:pt>
    <dgm:pt modelId="{887F8BDC-EDBF-4F8E-B256-CB1007BC4067}">
      <dgm:prSet/>
      <dgm:spPr/>
      <dgm:t>
        <a:bodyPr/>
        <a:lstStyle/>
        <a:p>
          <a:r>
            <a:rPr lang="en-GB" dirty="0">
              <a:latin typeface="Arial" panose="020B0604020202020204" pitchFamily="34" charset="0"/>
              <a:cs typeface="Arial" panose="020B0604020202020204" pitchFamily="34" charset="0"/>
            </a:rPr>
            <a:t>Tom Bell - St Nicholas CofE primary academy</a:t>
          </a:r>
          <a:endParaRPr lang="en-US" dirty="0">
            <a:latin typeface="Arial" panose="020B0604020202020204" pitchFamily="34" charset="0"/>
            <a:cs typeface="Arial" panose="020B0604020202020204" pitchFamily="34" charset="0"/>
          </a:endParaRPr>
        </a:p>
      </dgm:t>
    </dgm:pt>
    <dgm:pt modelId="{72922324-91F1-40D3-89E5-45E74A8EEC77}" type="parTrans" cxnId="{B8737081-A1DB-4913-8F4C-9F36C7CD5937}">
      <dgm:prSet/>
      <dgm:spPr/>
      <dgm:t>
        <a:bodyPr/>
        <a:lstStyle/>
        <a:p>
          <a:endParaRPr lang="en-US"/>
        </a:p>
      </dgm:t>
    </dgm:pt>
    <dgm:pt modelId="{30E05A92-2335-4E91-9E57-5B2408FC0BB6}" type="sibTrans" cxnId="{B8737081-A1DB-4913-8F4C-9F36C7CD5937}">
      <dgm:prSet/>
      <dgm:spPr/>
      <dgm:t>
        <a:bodyPr/>
        <a:lstStyle/>
        <a:p>
          <a:endParaRPr lang="en-US"/>
        </a:p>
      </dgm:t>
    </dgm:pt>
    <dgm:pt modelId="{D1A4AC5B-0828-4163-9491-DFA1902618C3}">
      <dgm:prSet/>
      <dgm:spPr/>
      <dgm:t>
        <a:bodyPr/>
        <a:lstStyle/>
        <a:p>
          <a:r>
            <a:rPr lang="en-GB" dirty="0">
              <a:latin typeface="Arial" panose="020B0604020202020204" pitchFamily="34" charset="0"/>
              <a:cs typeface="Arial" panose="020B0604020202020204" pitchFamily="34" charset="0"/>
            </a:rPr>
            <a:t>Susan Ferguson – St Thomas’ CofE Primary</a:t>
          </a:r>
        </a:p>
        <a:p>
          <a:r>
            <a:rPr lang="en-GB" dirty="0">
              <a:latin typeface="Arial" panose="020B0604020202020204" pitchFamily="34" charset="0"/>
              <a:cs typeface="Arial" panose="020B0604020202020204" pitchFamily="34" charset="0"/>
            </a:rPr>
            <a:t>                              Academy</a:t>
          </a:r>
          <a:endParaRPr lang="en-US" dirty="0">
            <a:latin typeface="Arial" panose="020B0604020202020204" pitchFamily="34" charset="0"/>
            <a:cs typeface="Arial" panose="020B0604020202020204" pitchFamily="34" charset="0"/>
          </a:endParaRPr>
        </a:p>
      </dgm:t>
    </dgm:pt>
    <dgm:pt modelId="{CB42A5A0-6A54-4507-887A-7EC327612A3A}" type="parTrans" cxnId="{AEC33D3E-0E49-424F-A42B-A1886CBD77F8}">
      <dgm:prSet/>
      <dgm:spPr/>
      <dgm:t>
        <a:bodyPr/>
        <a:lstStyle/>
        <a:p>
          <a:endParaRPr lang="en-US"/>
        </a:p>
      </dgm:t>
    </dgm:pt>
    <dgm:pt modelId="{286E925C-8B9F-4B16-A609-C78A122927A3}" type="sibTrans" cxnId="{AEC33D3E-0E49-424F-A42B-A1886CBD77F8}">
      <dgm:prSet/>
      <dgm:spPr/>
      <dgm:t>
        <a:bodyPr/>
        <a:lstStyle/>
        <a:p>
          <a:endParaRPr lang="en-US"/>
        </a:p>
      </dgm:t>
    </dgm:pt>
    <dgm:pt modelId="{4A8C34CA-0FF3-451B-B367-FEDBA0DDC799}">
      <dgm:prSet/>
      <dgm:spPr/>
      <dgm:t>
        <a:bodyPr/>
        <a:lstStyle/>
        <a:p>
          <a:r>
            <a:rPr lang="en-GB" dirty="0">
              <a:latin typeface="Arial" panose="020B0604020202020204" pitchFamily="34" charset="0"/>
              <a:cs typeface="Arial" panose="020B0604020202020204" pitchFamily="34" charset="0"/>
            </a:rPr>
            <a:t>Lisa Gordon – Pinchbeck East CofE Academy</a:t>
          </a:r>
          <a:endParaRPr lang="en-US" dirty="0">
            <a:latin typeface="Arial" panose="020B0604020202020204" pitchFamily="34" charset="0"/>
            <a:cs typeface="Arial" panose="020B0604020202020204" pitchFamily="34" charset="0"/>
          </a:endParaRPr>
        </a:p>
      </dgm:t>
    </dgm:pt>
    <dgm:pt modelId="{FED4F1F9-DC63-4795-950F-95F34AFD1A8D}" type="parTrans" cxnId="{2B1246B9-0535-4B73-8081-0C5291C96A01}">
      <dgm:prSet/>
      <dgm:spPr/>
      <dgm:t>
        <a:bodyPr/>
        <a:lstStyle/>
        <a:p>
          <a:endParaRPr lang="en-US"/>
        </a:p>
      </dgm:t>
    </dgm:pt>
    <dgm:pt modelId="{78222B1C-BC58-42D9-88DA-A43EF00026B7}" type="sibTrans" cxnId="{2B1246B9-0535-4B73-8081-0C5291C96A01}">
      <dgm:prSet/>
      <dgm:spPr/>
      <dgm:t>
        <a:bodyPr/>
        <a:lstStyle/>
        <a:p>
          <a:endParaRPr lang="en-US"/>
        </a:p>
      </dgm:t>
    </dgm:pt>
    <dgm:pt modelId="{8770AF78-A2F7-4DCC-BEF5-C6A04394B884}">
      <dgm:prSet/>
      <dgm:spPr/>
      <dgm:t>
        <a:bodyPr/>
        <a:lstStyle/>
        <a:p>
          <a:r>
            <a:rPr lang="en-GB" dirty="0">
              <a:latin typeface="Arial" panose="020B0604020202020204" pitchFamily="34" charset="0"/>
              <a:cs typeface="Arial" panose="020B0604020202020204" pitchFamily="34" charset="0"/>
            </a:rPr>
            <a:t>Joe Hawkins – Wyberton Primary Academy</a:t>
          </a:r>
          <a:endParaRPr lang="en-US" dirty="0">
            <a:latin typeface="Arial" panose="020B0604020202020204" pitchFamily="34" charset="0"/>
            <a:cs typeface="Arial" panose="020B0604020202020204" pitchFamily="34" charset="0"/>
          </a:endParaRPr>
        </a:p>
      </dgm:t>
    </dgm:pt>
    <dgm:pt modelId="{4B491CC3-30BB-45AF-99B9-6DFDA955A1C6}" type="parTrans" cxnId="{93BF5292-AAA4-4319-83FC-5D2763CD355F}">
      <dgm:prSet/>
      <dgm:spPr/>
      <dgm:t>
        <a:bodyPr/>
        <a:lstStyle/>
        <a:p>
          <a:endParaRPr lang="en-US"/>
        </a:p>
      </dgm:t>
    </dgm:pt>
    <dgm:pt modelId="{274F0D44-B399-4847-AA84-41E31E38FB12}" type="sibTrans" cxnId="{93BF5292-AAA4-4319-83FC-5D2763CD355F}">
      <dgm:prSet/>
      <dgm:spPr/>
      <dgm:t>
        <a:bodyPr/>
        <a:lstStyle/>
        <a:p>
          <a:endParaRPr lang="en-US"/>
        </a:p>
      </dgm:t>
    </dgm:pt>
    <dgm:pt modelId="{CFD3FD4A-1AD1-468F-8D45-1175CFAE744C}" type="pres">
      <dgm:prSet presAssocID="{A02A100F-D4B6-4E4E-8DF8-5798D195601C}" presName="linear" presStyleCnt="0">
        <dgm:presLayoutVars>
          <dgm:animLvl val="lvl"/>
          <dgm:resizeHandles val="exact"/>
        </dgm:presLayoutVars>
      </dgm:prSet>
      <dgm:spPr/>
    </dgm:pt>
    <dgm:pt modelId="{5ACD417D-BB6D-421C-BA5F-0CF33BBB4AD1}" type="pres">
      <dgm:prSet presAssocID="{8D110B1B-F517-4B72-876C-8DCA57E31811}" presName="parentText" presStyleLbl="node1" presStyleIdx="0" presStyleCnt="7">
        <dgm:presLayoutVars>
          <dgm:chMax val="0"/>
          <dgm:bulletEnabled val="1"/>
        </dgm:presLayoutVars>
      </dgm:prSet>
      <dgm:spPr/>
    </dgm:pt>
    <dgm:pt modelId="{EF234362-2312-4960-B8C9-DC25805B319D}" type="pres">
      <dgm:prSet presAssocID="{D1EE229B-0BD1-451E-A6CB-DB1E105202E5}" presName="spacer" presStyleCnt="0"/>
      <dgm:spPr/>
    </dgm:pt>
    <dgm:pt modelId="{F8B5B045-8D10-4532-A5FD-1259A7435F7E}" type="pres">
      <dgm:prSet presAssocID="{23DFBC76-DFE1-4CC8-A2EF-6591C174BCBD}" presName="parentText" presStyleLbl="node1" presStyleIdx="1" presStyleCnt="7">
        <dgm:presLayoutVars>
          <dgm:chMax val="0"/>
          <dgm:bulletEnabled val="1"/>
        </dgm:presLayoutVars>
      </dgm:prSet>
      <dgm:spPr/>
    </dgm:pt>
    <dgm:pt modelId="{405BDA1B-1F5F-48B4-9E1B-DF80C2DC611B}" type="pres">
      <dgm:prSet presAssocID="{96431091-1718-4A7A-B59A-F5C0DAE2B545}" presName="spacer" presStyleCnt="0"/>
      <dgm:spPr/>
    </dgm:pt>
    <dgm:pt modelId="{38489656-856C-4B25-9B02-D4629DF28645}" type="pres">
      <dgm:prSet presAssocID="{7B34DDDE-8BEB-4EB7-90D3-C27A0609929E}" presName="parentText" presStyleLbl="node1" presStyleIdx="2" presStyleCnt="7">
        <dgm:presLayoutVars>
          <dgm:chMax val="0"/>
          <dgm:bulletEnabled val="1"/>
        </dgm:presLayoutVars>
      </dgm:prSet>
      <dgm:spPr/>
    </dgm:pt>
    <dgm:pt modelId="{CB9BF0AF-65CF-4DF1-ACFA-62107E55CC0C}" type="pres">
      <dgm:prSet presAssocID="{B705CD8D-FEBD-4843-8DFF-C1CE239F018B}" presName="spacer" presStyleCnt="0"/>
      <dgm:spPr/>
    </dgm:pt>
    <dgm:pt modelId="{6843B325-1505-4CBA-B197-505DE41852AB}" type="pres">
      <dgm:prSet presAssocID="{887F8BDC-EDBF-4F8E-B256-CB1007BC4067}" presName="parentText" presStyleLbl="node1" presStyleIdx="3" presStyleCnt="7">
        <dgm:presLayoutVars>
          <dgm:chMax val="0"/>
          <dgm:bulletEnabled val="1"/>
        </dgm:presLayoutVars>
      </dgm:prSet>
      <dgm:spPr/>
    </dgm:pt>
    <dgm:pt modelId="{DE59DC04-0AD4-4FF9-ABA1-35183E5224A4}" type="pres">
      <dgm:prSet presAssocID="{30E05A92-2335-4E91-9E57-5B2408FC0BB6}" presName="spacer" presStyleCnt="0"/>
      <dgm:spPr/>
    </dgm:pt>
    <dgm:pt modelId="{D836AFE2-EA21-4455-9196-23730C8BD68A}" type="pres">
      <dgm:prSet presAssocID="{D1A4AC5B-0828-4163-9491-DFA1902618C3}" presName="parentText" presStyleLbl="node1" presStyleIdx="4" presStyleCnt="7">
        <dgm:presLayoutVars>
          <dgm:chMax val="0"/>
          <dgm:bulletEnabled val="1"/>
        </dgm:presLayoutVars>
      </dgm:prSet>
      <dgm:spPr/>
    </dgm:pt>
    <dgm:pt modelId="{82837110-8673-4EDB-AA22-BD7178A83AF9}" type="pres">
      <dgm:prSet presAssocID="{286E925C-8B9F-4B16-A609-C78A122927A3}" presName="spacer" presStyleCnt="0"/>
      <dgm:spPr/>
    </dgm:pt>
    <dgm:pt modelId="{5D6999C8-FA45-4C90-9CD7-A36572851C25}" type="pres">
      <dgm:prSet presAssocID="{4A8C34CA-0FF3-451B-B367-FEDBA0DDC799}" presName="parentText" presStyleLbl="node1" presStyleIdx="5" presStyleCnt="7">
        <dgm:presLayoutVars>
          <dgm:chMax val="0"/>
          <dgm:bulletEnabled val="1"/>
        </dgm:presLayoutVars>
      </dgm:prSet>
      <dgm:spPr/>
    </dgm:pt>
    <dgm:pt modelId="{261A848D-3CB3-413A-AFD9-D78A91813EAD}" type="pres">
      <dgm:prSet presAssocID="{78222B1C-BC58-42D9-88DA-A43EF00026B7}" presName="spacer" presStyleCnt="0"/>
      <dgm:spPr/>
    </dgm:pt>
    <dgm:pt modelId="{5086E58F-D91D-4B61-A532-0425C6DD2C37}" type="pres">
      <dgm:prSet presAssocID="{8770AF78-A2F7-4DCC-BEF5-C6A04394B884}" presName="parentText" presStyleLbl="node1" presStyleIdx="6" presStyleCnt="7">
        <dgm:presLayoutVars>
          <dgm:chMax val="0"/>
          <dgm:bulletEnabled val="1"/>
        </dgm:presLayoutVars>
      </dgm:prSet>
      <dgm:spPr/>
    </dgm:pt>
  </dgm:ptLst>
  <dgm:cxnLst>
    <dgm:cxn modelId="{96F10301-C7A6-44BB-9BD0-9A822259CA78}" srcId="{A02A100F-D4B6-4E4E-8DF8-5798D195601C}" destId="{7B34DDDE-8BEB-4EB7-90D3-C27A0609929E}" srcOrd="2" destOrd="0" parTransId="{E98BD94F-CC1D-4AA3-95DF-CF00B477B836}" sibTransId="{B705CD8D-FEBD-4843-8DFF-C1CE239F018B}"/>
    <dgm:cxn modelId="{1141B821-A798-46E1-95C5-6769D617FF37}" type="presOf" srcId="{887F8BDC-EDBF-4F8E-B256-CB1007BC4067}" destId="{6843B325-1505-4CBA-B197-505DE41852AB}" srcOrd="0" destOrd="0" presId="urn:microsoft.com/office/officeart/2005/8/layout/vList2"/>
    <dgm:cxn modelId="{DC433E26-1FDB-492B-86DA-C33163861277}" type="presOf" srcId="{D1A4AC5B-0828-4163-9491-DFA1902618C3}" destId="{D836AFE2-EA21-4455-9196-23730C8BD68A}" srcOrd="0" destOrd="0" presId="urn:microsoft.com/office/officeart/2005/8/layout/vList2"/>
    <dgm:cxn modelId="{6A00D72F-C9F3-416D-ACB8-729ED087870F}" type="presOf" srcId="{8D110B1B-F517-4B72-876C-8DCA57E31811}" destId="{5ACD417D-BB6D-421C-BA5F-0CF33BBB4AD1}" srcOrd="0" destOrd="0" presId="urn:microsoft.com/office/officeart/2005/8/layout/vList2"/>
    <dgm:cxn modelId="{AEC33D3E-0E49-424F-A42B-A1886CBD77F8}" srcId="{A02A100F-D4B6-4E4E-8DF8-5798D195601C}" destId="{D1A4AC5B-0828-4163-9491-DFA1902618C3}" srcOrd="4" destOrd="0" parTransId="{CB42A5A0-6A54-4507-887A-7EC327612A3A}" sibTransId="{286E925C-8B9F-4B16-A609-C78A122927A3}"/>
    <dgm:cxn modelId="{82EBCE5B-2B1B-4EB7-95D8-1C4C5E528B91}" type="presOf" srcId="{23DFBC76-DFE1-4CC8-A2EF-6591C174BCBD}" destId="{F8B5B045-8D10-4532-A5FD-1259A7435F7E}" srcOrd="0" destOrd="0" presId="urn:microsoft.com/office/officeart/2005/8/layout/vList2"/>
    <dgm:cxn modelId="{304A8C69-898D-4902-8E58-A08D8F3DE0AF}" type="presOf" srcId="{A02A100F-D4B6-4E4E-8DF8-5798D195601C}" destId="{CFD3FD4A-1AD1-468F-8D45-1175CFAE744C}" srcOrd="0" destOrd="0" presId="urn:microsoft.com/office/officeart/2005/8/layout/vList2"/>
    <dgm:cxn modelId="{A70C324D-89A7-40EC-80A8-5D09C0801BCD}" type="presOf" srcId="{7B34DDDE-8BEB-4EB7-90D3-C27A0609929E}" destId="{38489656-856C-4B25-9B02-D4629DF28645}" srcOrd="0" destOrd="0" presId="urn:microsoft.com/office/officeart/2005/8/layout/vList2"/>
    <dgm:cxn modelId="{B8737081-A1DB-4913-8F4C-9F36C7CD5937}" srcId="{A02A100F-D4B6-4E4E-8DF8-5798D195601C}" destId="{887F8BDC-EDBF-4F8E-B256-CB1007BC4067}" srcOrd="3" destOrd="0" parTransId="{72922324-91F1-40D3-89E5-45E74A8EEC77}" sibTransId="{30E05A92-2335-4E91-9E57-5B2408FC0BB6}"/>
    <dgm:cxn modelId="{93BF5292-AAA4-4319-83FC-5D2763CD355F}" srcId="{A02A100F-D4B6-4E4E-8DF8-5798D195601C}" destId="{8770AF78-A2F7-4DCC-BEF5-C6A04394B884}" srcOrd="6" destOrd="0" parTransId="{4B491CC3-30BB-45AF-99B9-6DFDA955A1C6}" sibTransId="{274F0D44-B399-4847-AA84-41E31E38FB12}"/>
    <dgm:cxn modelId="{2B1246B9-0535-4B73-8081-0C5291C96A01}" srcId="{A02A100F-D4B6-4E4E-8DF8-5798D195601C}" destId="{4A8C34CA-0FF3-451B-B367-FEDBA0DDC799}" srcOrd="5" destOrd="0" parTransId="{FED4F1F9-DC63-4795-950F-95F34AFD1A8D}" sibTransId="{78222B1C-BC58-42D9-88DA-A43EF00026B7}"/>
    <dgm:cxn modelId="{8FA95AC0-5293-4746-98E0-97FC74362F2F}" srcId="{A02A100F-D4B6-4E4E-8DF8-5798D195601C}" destId="{23DFBC76-DFE1-4CC8-A2EF-6591C174BCBD}" srcOrd="1" destOrd="0" parTransId="{90577569-1806-4E86-927A-EE4755875221}" sibTransId="{96431091-1718-4A7A-B59A-F5C0DAE2B545}"/>
    <dgm:cxn modelId="{911045C3-1B6B-4324-8CA8-ED04E7628474}" srcId="{A02A100F-D4B6-4E4E-8DF8-5798D195601C}" destId="{8D110B1B-F517-4B72-876C-8DCA57E31811}" srcOrd="0" destOrd="0" parTransId="{B3A6ABC3-EB91-4EAE-9F74-5FEC24EE99E6}" sibTransId="{D1EE229B-0BD1-451E-A6CB-DB1E105202E5}"/>
    <dgm:cxn modelId="{71A181E0-3172-4110-875F-1D09AA2463EC}" type="presOf" srcId="{8770AF78-A2F7-4DCC-BEF5-C6A04394B884}" destId="{5086E58F-D91D-4B61-A532-0425C6DD2C37}" srcOrd="0" destOrd="0" presId="urn:microsoft.com/office/officeart/2005/8/layout/vList2"/>
    <dgm:cxn modelId="{993D77F8-1DBA-4AE6-9E52-083A658FF062}" type="presOf" srcId="{4A8C34CA-0FF3-451B-B367-FEDBA0DDC799}" destId="{5D6999C8-FA45-4C90-9CD7-A36572851C25}" srcOrd="0" destOrd="0" presId="urn:microsoft.com/office/officeart/2005/8/layout/vList2"/>
    <dgm:cxn modelId="{5A2F4E6E-FB54-4BF8-8A3F-EAE555E07B50}" type="presParOf" srcId="{CFD3FD4A-1AD1-468F-8D45-1175CFAE744C}" destId="{5ACD417D-BB6D-421C-BA5F-0CF33BBB4AD1}" srcOrd="0" destOrd="0" presId="urn:microsoft.com/office/officeart/2005/8/layout/vList2"/>
    <dgm:cxn modelId="{F77DDF73-A198-41B5-9203-DFBC1535C0D9}" type="presParOf" srcId="{CFD3FD4A-1AD1-468F-8D45-1175CFAE744C}" destId="{EF234362-2312-4960-B8C9-DC25805B319D}" srcOrd="1" destOrd="0" presId="urn:microsoft.com/office/officeart/2005/8/layout/vList2"/>
    <dgm:cxn modelId="{D9DBE0FB-5DE8-4C0C-8415-584EABD132AB}" type="presParOf" srcId="{CFD3FD4A-1AD1-468F-8D45-1175CFAE744C}" destId="{F8B5B045-8D10-4532-A5FD-1259A7435F7E}" srcOrd="2" destOrd="0" presId="urn:microsoft.com/office/officeart/2005/8/layout/vList2"/>
    <dgm:cxn modelId="{9A6C3770-A6A8-45C8-971E-00F0E9F1D2E2}" type="presParOf" srcId="{CFD3FD4A-1AD1-468F-8D45-1175CFAE744C}" destId="{405BDA1B-1F5F-48B4-9E1B-DF80C2DC611B}" srcOrd="3" destOrd="0" presId="urn:microsoft.com/office/officeart/2005/8/layout/vList2"/>
    <dgm:cxn modelId="{FBC430E6-5DC6-47BE-9173-A515BBD7F2BD}" type="presParOf" srcId="{CFD3FD4A-1AD1-468F-8D45-1175CFAE744C}" destId="{38489656-856C-4B25-9B02-D4629DF28645}" srcOrd="4" destOrd="0" presId="urn:microsoft.com/office/officeart/2005/8/layout/vList2"/>
    <dgm:cxn modelId="{DF461A1B-2B37-40EB-8183-7775F7DB8E1F}" type="presParOf" srcId="{CFD3FD4A-1AD1-468F-8D45-1175CFAE744C}" destId="{CB9BF0AF-65CF-4DF1-ACFA-62107E55CC0C}" srcOrd="5" destOrd="0" presId="urn:microsoft.com/office/officeart/2005/8/layout/vList2"/>
    <dgm:cxn modelId="{6C9C9EC3-0B7C-42E4-A07A-2D9CC987B4DC}" type="presParOf" srcId="{CFD3FD4A-1AD1-468F-8D45-1175CFAE744C}" destId="{6843B325-1505-4CBA-B197-505DE41852AB}" srcOrd="6" destOrd="0" presId="urn:microsoft.com/office/officeart/2005/8/layout/vList2"/>
    <dgm:cxn modelId="{5EAAE79F-A2B3-45BD-A36E-38A09BE786D0}" type="presParOf" srcId="{CFD3FD4A-1AD1-468F-8D45-1175CFAE744C}" destId="{DE59DC04-0AD4-4FF9-ABA1-35183E5224A4}" srcOrd="7" destOrd="0" presId="urn:microsoft.com/office/officeart/2005/8/layout/vList2"/>
    <dgm:cxn modelId="{FDF82FB4-7B11-41F1-9894-A3C1FA3B3D0B}" type="presParOf" srcId="{CFD3FD4A-1AD1-468F-8D45-1175CFAE744C}" destId="{D836AFE2-EA21-4455-9196-23730C8BD68A}" srcOrd="8" destOrd="0" presId="urn:microsoft.com/office/officeart/2005/8/layout/vList2"/>
    <dgm:cxn modelId="{5893D04C-F9D4-4D34-B179-5C09EE8867BD}" type="presParOf" srcId="{CFD3FD4A-1AD1-468F-8D45-1175CFAE744C}" destId="{82837110-8673-4EDB-AA22-BD7178A83AF9}" srcOrd="9" destOrd="0" presId="urn:microsoft.com/office/officeart/2005/8/layout/vList2"/>
    <dgm:cxn modelId="{5EDB9ADF-A3BD-45CA-9D4D-B91B61D5174C}" type="presParOf" srcId="{CFD3FD4A-1AD1-468F-8D45-1175CFAE744C}" destId="{5D6999C8-FA45-4C90-9CD7-A36572851C25}" srcOrd="10" destOrd="0" presId="urn:microsoft.com/office/officeart/2005/8/layout/vList2"/>
    <dgm:cxn modelId="{10F256DD-2805-4618-95A7-C895D311155A}" type="presParOf" srcId="{CFD3FD4A-1AD1-468F-8D45-1175CFAE744C}" destId="{261A848D-3CB3-413A-AFD9-D78A91813EAD}" srcOrd="11" destOrd="0" presId="urn:microsoft.com/office/officeart/2005/8/layout/vList2"/>
    <dgm:cxn modelId="{7491137B-E99C-4480-85F9-1EEE996717DA}" type="presParOf" srcId="{CFD3FD4A-1AD1-468F-8D45-1175CFAE744C}" destId="{5086E58F-D91D-4B61-A532-0425C6DD2C37}"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D417D-BB6D-421C-BA5F-0CF33BBB4AD1}">
      <dsp:nvSpPr>
        <dsp:cNvPr id="0" name=""/>
        <dsp:cNvSpPr/>
      </dsp:nvSpPr>
      <dsp:spPr>
        <a:xfrm>
          <a:off x="0" y="72959"/>
          <a:ext cx="3855440" cy="5264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Nicola Clarke – </a:t>
          </a:r>
          <a:r>
            <a:rPr lang="en-GB" sz="1200" kern="1200" dirty="0" err="1">
              <a:latin typeface="Arial" panose="020B0604020202020204" pitchFamily="34" charset="0"/>
              <a:cs typeface="Arial" panose="020B0604020202020204" pitchFamily="34" charset="0"/>
            </a:rPr>
            <a:t>Gipsey</a:t>
          </a:r>
          <a:r>
            <a:rPr lang="en-GB" sz="1200" kern="1200" dirty="0">
              <a:latin typeface="Arial" panose="020B0604020202020204" pitchFamily="34" charset="0"/>
              <a:cs typeface="Arial" panose="020B0604020202020204" pitchFamily="34" charset="0"/>
            </a:rPr>
            <a:t> Bridge Academy</a:t>
          </a:r>
          <a:endParaRPr lang="en-US" sz="1200" kern="1200" dirty="0">
            <a:latin typeface="Arial" panose="020B0604020202020204" pitchFamily="34" charset="0"/>
            <a:cs typeface="Arial" panose="020B0604020202020204" pitchFamily="34" charset="0"/>
          </a:endParaRPr>
        </a:p>
      </dsp:txBody>
      <dsp:txXfrm>
        <a:off x="25702" y="98661"/>
        <a:ext cx="3804036" cy="475095"/>
      </dsp:txXfrm>
    </dsp:sp>
    <dsp:sp modelId="{F8B5B045-8D10-4532-A5FD-1259A7435F7E}">
      <dsp:nvSpPr>
        <dsp:cNvPr id="0" name=""/>
        <dsp:cNvSpPr/>
      </dsp:nvSpPr>
      <dsp:spPr>
        <a:xfrm>
          <a:off x="0" y="634019"/>
          <a:ext cx="3855440" cy="526499"/>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Sam Jones – Spalding Primary Academy</a:t>
          </a:r>
          <a:endParaRPr lang="en-US" sz="1200" kern="1200" dirty="0">
            <a:latin typeface="Arial" panose="020B0604020202020204" pitchFamily="34" charset="0"/>
            <a:cs typeface="Arial" panose="020B0604020202020204" pitchFamily="34" charset="0"/>
          </a:endParaRPr>
        </a:p>
      </dsp:txBody>
      <dsp:txXfrm>
        <a:off x="25702" y="659721"/>
        <a:ext cx="3804036" cy="475095"/>
      </dsp:txXfrm>
    </dsp:sp>
    <dsp:sp modelId="{38489656-856C-4B25-9B02-D4629DF28645}">
      <dsp:nvSpPr>
        <dsp:cNvPr id="0" name=""/>
        <dsp:cNvSpPr/>
      </dsp:nvSpPr>
      <dsp:spPr>
        <a:xfrm>
          <a:off x="0" y="1195079"/>
          <a:ext cx="3855440" cy="526499"/>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Charlotte Tuplin – Spilsby Primary Academy</a:t>
          </a:r>
          <a:endParaRPr lang="en-US" sz="1200" kern="1200" dirty="0">
            <a:latin typeface="Arial" panose="020B0604020202020204" pitchFamily="34" charset="0"/>
            <a:cs typeface="Arial" panose="020B0604020202020204" pitchFamily="34" charset="0"/>
          </a:endParaRPr>
        </a:p>
      </dsp:txBody>
      <dsp:txXfrm>
        <a:off x="25702" y="1220781"/>
        <a:ext cx="3804036" cy="475095"/>
      </dsp:txXfrm>
    </dsp:sp>
    <dsp:sp modelId="{6843B325-1505-4CBA-B197-505DE41852AB}">
      <dsp:nvSpPr>
        <dsp:cNvPr id="0" name=""/>
        <dsp:cNvSpPr/>
      </dsp:nvSpPr>
      <dsp:spPr>
        <a:xfrm>
          <a:off x="0" y="1756139"/>
          <a:ext cx="3855440" cy="526499"/>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Tom Bell - St Nicholas CofE primary academy</a:t>
          </a:r>
          <a:endParaRPr lang="en-US" sz="1200" kern="1200" dirty="0">
            <a:latin typeface="Arial" panose="020B0604020202020204" pitchFamily="34" charset="0"/>
            <a:cs typeface="Arial" panose="020B0604020202020204" pitchFamily="34" charset="0"/>
          </a:endParaRPr>
        </a:p>
      </dsp:txBody>
      <dsp:txXfrm>
        <a:off x="25702" y="1781841"/>
        <a:ext cx="3804036" cy="475095"/>
      </dsp:txXfrm>
    </dsp:sp>
    <dsp:sp modelId="{D836AFE2-EA21-4455-9196-23730C8BD68A}">
      <dsp:nvSpPr>
        <dsp:cNvPr id="0" name=""/>
        <dsp:cNvSpPr/>
      </dsp:nvSpPr>
      <dsp:spPr>
        <a:xfrm>
          <a:off x="0" y="2317199"/>
          <a:ext cx="3855440" cy="526499"/>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Susan Ferguson – St Thomas’ CofE Primary</a:t>
          </a:r>
        </a:p>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                              Academy</a:t>
          </a:r>
          <a:endParaRPr lang="en-US" sz="1200" kern="1200" dirty="0">
            <a:latin typeface="Arial" panose="020B0604020202020204" pitchFamily="34" charset="0"/>
            <a:cs typeface="Arial" panose="020B0604020202020204" pitchFamily="34" charset="0"/>
          </a:endParaRPr>
        </a:p>
      </dsp:txBody>
      <dsp:txXfrm>
        <a:off x="25702" y="2342901"/>
        <a:ext cx="3804036" cy="475095"/>
      </dsp:txXfrm>
    </dsp:sp>
    <dsp:sp modelId="{5D6999C8-FA45-4C90-9CD7-A36572851C25}">
      <dsp:nvSpPr>
        <dsp:cNvPr id="0" name=""/>
        <dsp:cNvSpPr/>
      </dsp:nvSpPr>
      <dsp:spPr>
        <a:xfrm>
          <a:off x="0" y="2878258"/>
          <a:ext cx="3855440" cy="5264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Lisa Gordon – Pinchbeck East CofE Academy</a:t>
          </a:r>
          <a:endParaRPr lang="en-US" sz="1200" kern="1200" dirty="0">
            <a:latin typeface="Arial" panose="020B0604020202020204" pitchFamily="34" charset="0"/>
            <a:cs typeface="Arial" panose="020B0604020202020204" pitchFamily="34" charset="0"/>
          </a:endParaRPr>
        </a:p>
      </dsp:txBody>
      <dsp:txXfrm>
        <a:off x="25702" y="2903960"/>
        <a:ext cx="3804036" cy="475095"/>
      </dsp:txXfrm>
    </dsp:sp>
    <dsp:sp modelId="{5086E58F-D91D-4B61-A532-0425C6DD2C37}">
      <dsp:nvSpPr>
        <dsp:cNvPr id="0" name=""/>
        <dsp:cNvSpPr/>
      </dsp:nvSpPr>
      <dsp:spPr>
        <a:xfrm>
          <a:off x="0" y="3439319"/>
          <a:ext cx="3855440" cy="526499"/>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Joe Hawkins – Wyberton Primary Academy</a:t>
          </a:r>
          <a:endParaRPr lang="en-US" sz="1200" kern="1200" dirty="0">
            <a:latin typeface="Arial" panose="020B0604020202020204" pitchFamily="34" charset="0"/>
            <a:cs typeface="Arial" panose="020B0604020202020204" pitchFamily="34" charset="0"/>
          </a:endParaRPr>
        </a:p>
      </dsp:txBody>
      <dsp:txXfrm>
        <a:off x="25702" y="3465021"/>
        <a:ext cx="3804036" cy="47509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B0E2E148-5F3F-4011-B0CD-6CC7492C737D}" type="datetimeFigureOut">
              <a:rPr lang="en-GB" smtClean="0"/>
              <a:t>09/02/2022</a:t>
            </a:fld>
            <a:endParaRPr lang="en-GB"/>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endParaRPr lang="en-GB"/>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80E34EF2-DA91-474E-B2AD-2F6D0AA2DD26}" type="slidenum">
              <a:rPr lang="en-GB" smtClean="0"/>
              <a:t>‹#›</a:t>
            </a:fld>
            <a:endParaRPr lang="en-GB"/>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6709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363034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799286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E2E148-5F3F-4011-B0CD-6CC7492C737D}"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37690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E2E148-5F3F-4011-B0CD-6CC7492C737D}" type="datetimeFigureOut">
              <a:rPr lang="en-GB" smtClean="0"/>
              <a:t>09/02/2022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485808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E2E148-5F3F-4011-B0CD-6CC7492C737D}" type="datetimeFigureOut">
              <a:rPr lang="en-GB" smtClean="0"/>
              <a:t>09/02/2022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4012346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E2E148-5F3F-4011-B0CD-6CC7492C737D}" type="datetimeFigureOut">
              <a:rPr lang="en-GB" smtClean="0"/>
              <a:t>09/02/2022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059739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870900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047748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462437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201543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805787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09/02/2022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3022294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0E2E148-5F3F-4011-B0CD-6CC7492C737D}" type="datetimeFigureOut">
              <a:rPr lang="en-GB" smtClean="0"/>
              <a:t>09/02/2022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513457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0E2E148-5F3F-4011-B0CD-6CC7492C737D}" type="datetimeFigureOut">
              <a:rPr lang="en-GB" smtClean="0"/>
              <a:t>09/02/2022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902689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432003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09/02/2022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141475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B0E2E148-5F3F-4011-B0CD-6CC7492C737D}" type="datetimeFigureOut">
              <a:rPr lang="en-GB" smtClean="0"/>
              <a:t>09/02/2022</a:t>
            </a:fld>
            <a:endParaRPr lang="en-GB"/>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endParaRPr lang="en-GB"/>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80E34EF2-DA91-474E-B2AD-2F6D0AA2DD26}" type="slidenum">
              <a:rPr lang="en-GB" smtClean="0"/>
              <a:t>‹#›</a:t>
            </a:fld>
            <a:endParaRPr lang="en-GB"/>
          </a:p>
        </p:txBody>
      </p:sp>
    </p:spTree>
    <p:extLst>
      <p:ext uri="{BB962C8B-B14F-4D97-AF65-F5344CB8AC3E}">
        <p14:creationId xmlns:p14="http://schemas.microsoft.com/office/powerpoint/2010/main" val="406503364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7.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youtu.be/yXdHGBfoqfw" TargetMode="External"/><Relationship Id="rId7"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10" Type="http://schemas.openxmlformats.org/officeDocument/2006/relationships/hyperlink" Target="https://www.bbc.co.uk/teach/supermovers" TargetMode="External"/><Relationship Id="rId4" Type="http://schemas.openxmlformats.org/officeDocument/2006/relationships/image" Target="../media/image19.jpeg"/><Relationship Id="rId9"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bbc.co.uk/teach/supermovers" TargetMode="External"/><Relationship Id="rId3" Type="http://schemas.openxmlformats.org/officeDocument/2006/relationships/hyperlink" Target="https://youtu.be/yXdHGBfoqfw" TargetMode="External"/><Relationship Id="rId7" Type="http://schemas.openxmlformats.org/officeDocument/2006/relationships/image" Target="../media/image24.jpe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8.png"/><Relationship Id="rId4" Type="http://schemas.openxmlformats.org/officeDocument/2006/relationships/image" Target="../media/image25.png"/><Relationship Id="rId9" Type="http://schemas.openxmlformats.org/officeDocument/2006/relationships/image" Target="../media/image29.jpe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hyperlink" Target="https://youtu.be/yXdHGBfoqfw" TargetMode="External"/><Relationship Id="rId7" Type="http://schemas.openxmlformats.org/officeDocument/2006/relationships/image" Target="../media/image25.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2" Type="http://schemas.openxmlformats.org/officeDocument/2006/relationships/hyperlink" Target="https://www.ncetm.org.uk/features/guest-blog-by-jane-jones-hmi-ofste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4">
            <a:extLst>
              <a:ext uri="{FF2B5EF4-FFF2-40B4-BE49-F238E27FC236}">
                <a16:creationId xmlns:a16="http://schemas.microsoft.com/office/drawing/2014/main" id="{9AA02575-B6DD-4640-B112-C194902381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2762" y="3318200"/>
            <a:ext cx="2128007" cy="11778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4654084-E6C5-4E4F-942E-B815836236B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D89F8027-A6AC-4531-ADA2-78FB22D2926F}"/>
              </a:ext>
            </a:extLst>
          </p:cNvPr>
          <p:cNvSpPr>
            <a:spLocks noChangeArrowheads="1"/>
          </p:cNvSpPr>
          <p:nvPr/>
        </p:nvSpPr>
        <p:spPr bwMode="auto">
          <a:xfrm>
            <a:off x="216950" y="716498"/>
            <a:ext cx="1073402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5400" b="0" i="0" u="none" strike="noStrike" cap="none" normalizeH="0" baseline="0" dirty="0">
                <a:ln>
                  <a:noFill/>
                </a:ln>
                <a:solidFill>
                  <a:schemeClr val="tx1"/>
                </a:solidFill>
                <a:effectLst/>
                <a:latin typeface="vtks Rude Metal shadow" panose="02000000000000000000" pitchFamily="2" charset="0"/>
                <a:ea typeface="STCaiyun" panose="02010800040101010101" pitchFamily="2" charset="-122"/>
                <a:cs typeface="Arial" panose="020B0604020202020204" pitchFamily="34" charset="0"/>
              </a:rPr>
              <a:t>Turning the tables on times tables</a:t>
            </a:r>
            <a:endParaRPr kumimoji="0" lang="en-GB" altLang="en-US" b="0" i="0" u="none" strike="noStrike" cap="none" normalizeH="0" baseline="0" dirty="0">
              <a:ln>
                <a:noFill/>
              </a:ln>
              <a:solidFill>
                <a:schemeClr val="tx1"/>
              </a:solidFill>
              <a:effectLst/>
              <a:latin typeface="vtks Rude Metal shadow" panose="02000000000000000000" pitchFamily="2" charset="0"/>
              <a:ea typeface="STCaiyun" panose="02010800040101010101" pitchFamily="2" charset="-122"/>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5">
            <a:extLst>
              <a:ext uri="{FF2B5EF4-FFF2-40B4-BE49-F238E27FC236}">
                <a16:creationId xmlns:a16="http://schemas.microsoft.com/office/drawing/2014/main" id="{2343D819-0AAB-4AB3-9CD8-8D0BC0CB1612}"/>
              </a:ext>
            </a:extLst>
          </p:cNvPr>
          <p:cNvSpPr>
            <a:spLocks noChangeArrowheads="1"/>
          </p:cNvSpPr>
          <p:nvPr/>
        </p:nvSpPr>
        <p:spPr bwMode="auto">
          <a:xfrm>
            <a:off x="2692623" y="1916827"/>
            <a:ext cx="519885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Goodmarker" panose="02000500000000000000" pitchFamily="2" charset="0"/>
                <a:ea typeface="Calibri" panose="020F0502020204030204" pitchFamily="34" charset="0"/>
                <a:cs typeface="Times New Roman" panose="02020603050405020304" pitchFamily="18" charset="0"/>
              </a:rPr>
              <a:t>A handbook of practical strategies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116C9699-56DE-40D0-B87A-ACDE0FB763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428971">
            <a:off x="8632271" y="2201197"/>
            <a:ext cx="2414393" cy="3411893"/>
          </a:xfrm>
          <a:prstGeom prst="rect">
            <a:avLst/>
          </a:prstGeom>
        </p:spPr>
      </p:pic>
    </p:spTree>
    <p:extLst>
      <p:ext uri="{BB962C8B-B14F-4D97-AF65-F5344CB8AC3E}">
        <p14:creationId xmlns:p14="http://schemas.microsoft.com/office/powerpoint/2010/main" val="3595040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E2802-369D-4B11-AE68-FD8C00B6F629}"/>
              </a:ext>
            </a:extLst>
          </p:cNvPr>
          <p:cNvSpPr>
            <a:spLocks noGrp="1"/>
          </p:cNvSpPr>
          <p:nvPr>
            <p:ph type="title"/>
          </p:nvPr>
        </p:nvSpPr>
        <p:spPr>
          <a:xfrm>
            <a:off x="7671033" y="316630"/>
            <a:ext cx="3072869" cy="1151965"/>
          </a:xfrm>
        </p:spPr>
        <p:txBody>
          <a:bodyPr>
            <a:normAutofit/>
          </a:bodyPr>
          <a:lstStyle/>
          <a:p>
            <a:r>
              <a:rPr lang="en-GB" sz="3700" dirty="0"/>
              <a:t>Meet the Maths team:</a:t>
            </a:r>
          </a:p>
        </p:txBody>
      </p:sp>
      <p:sp>
        <p:nvSpPr>
          <p:cNvPr id="20" name="Rectangle 19">
            <a:extLst>
              <a:ext uri="{FF2B5EF4-FFF2-40B4-BE49-F238E27FC236}">
                <a16:creationId xmlns:a16="http://schemas.microsoft.com/office/drawing/2014/main" id="{E390DA5B-5FEF-45C7-A12A-37BBEFC92A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0240" y="457200"/>
            <a:ext cx="7045932" cy="4686138"/>
          </a:xfrm>
          <a:prstGeom prst="rect">
            <a:avLst/>
          </a:prstGeom>
          <a:solidFill>
            <a:schemeClr val="bg1"/>
          </a:solidFill>
          <a:ln w="57150" cmpd="thinThick">
            <a:solidFill>
              <a:schemeClr val="bg1">
                <a:lumMod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TextBox 6">
            <a:extLst>
              <a:ext uri="{FF2B5EF4-FFF2-40B4-BE49-F238E27FC236}">
                <a16:creationId xmlns:a16="http://schemas.microsoft.com/office/drawing/2014/main" id="{BE0E3B36-2B0A-4E45-AD88-6D49932731E3}"/>
              </a:ext>
            </a:extLst>
          </p:cNvPr>
          <p:cNvGraphicFramePr/>
          <p:nvPr>
            <p:extLst>
              <p:ext uri="{D42A27DB-BD31-4B8C-83A1-F6EECF244321}">
                <p14:modId xmlns:p14="http://schemas.microsoft.com/office/powerpoint/2010/main" val="2169480275"/>
              </p:ext>
            </p:extLst>
          </p:nvPr>
        </p:nvGraphicFramePr>
        <p:xfrm>
          <a:off x="7671033" y="1472789"/>
          <a:ext cx="3855440" cy="40387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Graphic 3">
            <a:extLst>
              <a:ext uri="{FF2B5EF4-FFF2-40B4-BE49-F238E27FC236}">
                <a16:creationId xmlns:a16="http://schemas.microsoft.com/office/drawing/2014/main" id="{1FEE23E1-FE2E-4C29-A4E7-585EC8F209D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75597" y="1472789"/>
            <a:ext cx="5011420" cy="2469515"/>
          </a:xfrm>
          <a:prstGeom prst="rect">
            <a:avLst/>
          </a:prstGeom>
        </p:spPr>
      </p:pic>
    </p:spTree>
    <p:extLst>
      <p:ext uri="{BB962C8B-B14F-4D97-AF65-F5344CB8AC3E}">
        <p14:creationId xmlns:p14="http://schemas.microsoft.com/office/powerpoint/2010/main" val="2831500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02EFB-E5AF-4A79-BE48-826861BA1F7D}"/>
              </a:ext>
            </a:extLst>
          </p:cNvPr>
          <p:cNvSpPr>
            <a:spLocks noGrp="1"/>
          </p:cNvSpPr>
          <p:nvPr>
            <p:ph type="title"/>
          </p:nvPr>
        </p:nvSpPr>
        <p:spPr>
          <a:xfrm>
            <a:off x="2289419" y="215548"/>
            <a:ext cx="6144522" cy="1151965"/>
          </a:xfrm>
        </p:spPr>
        <p:txBody>
          <a:bodyPr>
            <a:normAutofit/>
          </a:bodyPr>
          <a:lstStyle/>
          <a:p>
            <a:r>
              <a:rPr lang="en-GB" sz="3600" dirty="0"/>
              <a:t>What does the research say?</a:t>
            </a:r>
          </a:p>
        </p:txBody>
      </p:sp>
      <p:sp>
        <p:nvSpPr>
          <p:cNvPr id="6" name="TextBox 5">
            <a:extLst>
              <a:ext uri="{FF2B5EF4-FFF2-40B4-BE49-F238E27FC236}">
                <a16:creationId xmlns:a16="http://schemas.microsoft.com/office/drawing/2014/main" id="{D02897D9-C483-40FE-B915-6EFCFE2A7758}"/>
              </a:ext>
            </a:extLst>
          </p:cNvPr>
          <p:cNvSpPr txBox="1"/>
          <p:nvPr/>
        </p:nvSpPr>
        <p:spPr>
          <a:xfrm>
            <a:off x="3574267" y="1073790"/>
            <a:ext cx="3574825" cy="369332"/>
          </a:xfrm>
          <a:prstGeom prst="rect">
            <a:avLst/>
          </a:prstGeom>
          <a:noFill/>
        </p:spPr>
        <p:txBody>
          <a:bodyPr wrap="none" rtlCol="0">
            <a:spAutoFit/>
          </a:bodyPr>
          <a:lstStyle/>
          <a:p>
            <a:r>
              <a:rPr lang="en-GB" dirty="0"/>
              <a:t>-Memorisation versus automaticity-</a:t>
            </a:r>
          </a:p>
        </p:txBody>
      </p:sp>
      <p:sp>
        <p:nvSpPr>
          <p:cNvPr id="7" name="TextBox 6">
            <a:extLst>
              <a:ext uri="{FF2B5EF4-FFF2-40B4-BE49-F238E27FC236}">
                <a16:creationId xmlns:a16="http://schemas.microsoft.com/office/drawing/2014/main" id="{E50F4C83-2EB6-4605-B23F-0E61B126F2D2}"/>
              </a:ext>
            </a:extLst>
          </p:cNvPr>
          <p:cNvSpPr txBox="1"/>
          <p:nvPr/>
        </p:nvSpPr>
        <p:spPr>
          <a:xfrm>
            <a:off x="511728" y="1887523"/>
            <a:ext cx="10788243" cy="341632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 recent report from the Organisation for Economic Cooperation and Development (2019) draws upon PISA research to demonstrate that of all the OECD Countries, the UK appears to have the highest use of memorisation, rehearsal and repetition key learning strategies. In her research, Parker cites that colleagues she undertook her project with were wary about an emphasis on </a:t>
            </a:r>
            <a:r>
              <a:rPr lang="en-GB" i="1" dirty="0">
                <a:latin typeface="Arial" panose="020B0604020202020204" pitchFamily="34" charset="0"/>
                <a:cs typeface="Arial" panose="020B0604020202020204" pitchFamily="34" charset="0"/>
              </a:rPr>
              <a:t>‘rote learning and rapid recall over understanding of mathematical structures.’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stated purpose of the Multiplication Tables Check (MTC) is to determine </a:t>
            </a:r>
            <a:r>
              <a:rPr lang="en-GB" i="1" dirty="0">
                <a:latin typeface="Arial" panose="020B0604020202020204" pitchFamily="34" charset="0"/>
                <a:cs typeface="Arial" panose="020B0604020202020204" pitchFamily="34" charset="0"/>
              </a:rPr>
              <a:t>‘whether Year 4 pupils can fluently recall their multiplication tables,’ </a:t>
            </a:r>
            <a:r>
              <a:rPr lang="en-GB" dirty="0">
                <a:latin typeface="Arial" panose="020B0604020202020204" pitchFamily="34" charset="0"/>
                <a:cs typeface="Arial" panose="020B0604020202020204" pitchFamily="34" charset="0"/>
              </a:rPr>
              <a:t>but it is important to remember that the NC clearly states that ‘fluency and conceptual understanding are developed in tandem because each support the development of the other’. In 2014, Jane Jones, then HMI National Lead for Mathematics, said in an NCETM blog... </a:t>
            </a:r>
            <a:r>
              <a:rPr lang="en-GB" i="1" dirty="0">
                <a:latin typeface="Arial" panose="020B0604020202020204" pitchFamily="34" charset="0"/>
                <a:cs typeface="Arial" panose="020B0604020202020204" pitchFamily="34" charset="0"/>
              </a:rPr>
              <a:t>‘fluency (that blend of conceptual understanding and procedural flexibility)… capture(s) the best in mathematics education that we would surely want for any pupil.’</a:t>
            </a:r>
          </a:p>
        </p:txBody>
      </p:sp>
    </p:spTree>
    <p:extLst>
      <p:ext uri="{BB962C8B-B14F-4D97-AF65-F5344CB8AC3E}">
        <p14:creationId xmlns:p14="http://schemas.microsoft.com/office/powerpoint/2010/main" val="1394694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20B8AC2-D34A-4482-8648-4BA8417E36DB}"/>
              </a:ext>
            </a:extLst>
          </p:cNvPr>
          <p:cNvSpPr txBox="1"/>
          <p:nvPr/>
        </p:nvSpPr>
        <p:spPr>
          <a:xfrm>
            <a:off x="318782" y="1258349"/>
            <a:ext cx="10788243" cy="369331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With this in mind, when we are talking about balancing the remembering of facts with the notion of developing a conceptual understanding, perhaps we need to consider </a:t>
            </a:r>
            <a:r>
              <a:rPr lang="en-GB" i="1" dirty="0">
                <a:latin typeface="Arial" panose="020B0604020202020204" pitchFamily="34" charset="0"/>
                <a:cs typeface="Arial" panose="020B0604020202020204" pitchFamily="34" charset="0"/>
              </a:rPr>
              <a:t>‘automaticity’ </a:t>
            </a:r>
            <a:r>
              <a:rPr lang="en-GB" dirty="0">
                <a:latin typeface="Arial" panose="020B0604020202020204" pitchFamily="34" charset="0"/>
                <a:cs typeface="Arial" panose="020B0604020202020204" pitchFamily="34" charset="0"/>
              </a:rPr>
              <a:t>instead. </a:t>
            </a:r>
          </a:p>
          <a:p>
            <a:endParaRPr lang="en-GB" i="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Fosnot and </a:t>
            </a:r>
            <a:r>
              <a:rPr lang="en-GB" dirty="0" err="1">
                <a:latin typeface="Arial" panose="020B0604020202020204" pitchFamily="34" charset="0"/>
                <a:cs typeface="Arial" panose="020B0604020202020204" pitchFamily="34" charset="0"/>
              </a:rPr>
              <a:t>Dolk</a:t>
            </a:r>
            <a:r>
              <a:rPr lang="en-GB" dirty="0">
                <a:latin typeface="Arial" panose="020B0604020202020204" pitchFamily="34" charset="0"/>
                <a:cs typeface="Arial" panose="020B0604020202020204" pitchFamily="34" charset="0"/>
              </a:rPr>
              <a:t> (2001:85) describe the difference here: </a:t>
            </a:r>
            <a:r>
              <a:rPr lang="en-GB" i="1" dirty="0">
                <a:latin typeface="Arial" panose="020B0604020202020204" pitchFamily="34" charset="0"/>
                <a:cs typeface="Arial" panose="020B0604020202020204" pitchFamily="34" charset="0"/>
              </a:rPr>
              <a:t>‘Memorisation of basic facts usually refers to committing the result of operations to memory so thinking is unnecessary…Teaching facts for automaticity in contrast relies on thinking. Answers to the facts must be automatic, but thinking about the relationships among the facts is critical. A child can then think of 9x6 as (10x6)-6.’</a:t>
            </a:r>
          </a:p>
          <a:p>
            <a:endParaRPr lang="en-GB" i="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b="1" i="1" dirty="0">
                <a:latin typeface="Arial" panose="020B0604020202020204" pitchFamily="34" charset="0"/>
                <a:cs typeface="Arial" panose="020B0604020202020204" pitchFamily="34" charset="0"/>
              </a:rPr>
              <a:t>Therefore for us at Infinity, we need to ensure that we are teaching times tables, not just testing children on their rapid recall. We need our children to have the opportunity to explore the relationships and patterns between numbers and facts so that they can apply what they know to what they don’t know. </a:t>
            </a:r>
          </a:p>
        </p:txBody>
      </p:sp>
    </p:spTree>
    <p:extLst>
      <p:ext uri="{BB962C8B-B14F-4D97-AF65-F5344CB8AC3E}">
        <p14:creationId xmlns:p14="http://schemas.microsoft.com/office/powerpoint/2010/main" val="3739821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5E827-EAB6-4DC6-8BE8-C8961C637E4C}"/>
              </a:ext>
            </a:extLst>
          </p:cNvPr>
          <p:cNvSpPr>
            <a:spLocks noGrp="1"/>
          </p:cNvSpPr>
          <p:nvPr>
            <p:ph type="title"/>
          </p:nvPr>
        </p:nvSpPr>
        <p:spPr>
          <a:xfrm>
            <a:off x="1132450" y="207629"/>
            <a:ext cx="10396882" cy="1151965"/>
          </a:xfrm>
        </p:spPr>
        <p:txBody>
          <a:bodyPr/>
          <a:lstStyle/>
          <a:p>
            <a:r>
              <a:rPr lang="en-GB" dirty="0"/>
              <a:t>Times tables in the early years</a:t>
            </a:r>
          </a:p>
        </p:txBody>
      </p:sp>
      <p:sp>
        <p:nvSpPr>
          <p:cNvPr id="5" name="TextBox 4">
            <a:extLst>
              <a:ext uri="{FF2B5EF4-FFF2-40B4-BE49-F238E27FC236}">
                <a16:creationId xmlns:a16="http://schemas.microsoft.com/office/drawing/2014/main" id="{A7E295E1-ED8D-42B3-A42A-1183E83AFD00}"/>
              </a:ext>
            </a:extLst>
          </p:cNvPr>
          <p:cNvSpPr txBox="1"/>
          <p:nvPr/>
        </p:nvSpPr>
        <p:spPr>
          <a:xfrm>
            <a:off x="352338" y="1187734"/>
            <a:ext cx="11176994" cy="4278094"/>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rPr>
              <a:t>Mathematics </a:t>
            </a:r>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panose="020B0604020202020204" pitchFamily="34" charset="0"/>
              </a:rPr>
              <a:t>ELG: Number </a:t>
            </a:r>
            <a:endParaRPr lang="en-GB" sz="1600" b="0" i="0" u="none" strike="noStrike" baseline="0" dirty="0">
              <a:solidFill>
                <a:srgbClr val="000000"/>
              </a:solidFill>
              <a:latin typeface="Arial" panose="020B0604020202020204" pitchFamily="34" charset="0"/>
            </a:endParaRPr>
          </a:p>
          <a:p>
            <a:r>
              <a:rPr lang="en-GB" sz="1600" b="0" i="0" u="none" strike="noStrike" baseline="0" dirty="0">
                <a:solidFill>
                  <a:srgbClr val="000000"/>
                </a:solidFill>
                <a:latin typeface="Arial" panose="020B0604020202020204" pitchFamily="34" charset="0"/>
              </a:rPr>
              <a:t>Children at the expected level of development will: </a:t>
            </a:r>
          </a:p>
          <a:p>
            <a:r>
              <a:rPr lang="en-GB" sz="1600" b="0" i="0" u="none" strike="noStrike" baseline="0" dirty="0">
                <a:solidFill>
                  <a:srgbClr val="000000"/>
                </a:solidFill>
                <a:latin typeface="Arial" panose="020B0604020202020204" pitchFamily="34" charset="0"/>
              </a:rPr>
              <a:t>- Have a deep understanding of number to 10, including the composition of each number; </a:t>
            </a:r>
          </a:p>
          <a:p>
            <a:endParaRPr lang="en-GB" sz="1600" b="0" i="0" u="none" strike="noStrike" baseline="0" dirty="0">
              <a:solidFill>
                <a:srgbClr val="000000"/>
              </a:solidFill>
              <a:latin typeface="Arial" panose="020B0604020202020204" pitchFamily="34" charset="0"/>
            </a:endParaRPr>
          </a:p>
          <a:p>
            <a:r>
              <a:rPr lang="en-GB" sz="1600" b="0" i="0" u="none" strike="noStrike" baseline="0" dirty="0">
                <a:solidFill>
                  <a:srgbClr val="000000"/>
                </a:solidFill>
                <a:latin typeface="Arial" panose="020B0604020202020204" pitchFamily="34" charset="0"/>
              </a:rPr>
              <a:t>14 </a:t>
            </a:r>
          </a:p>
          <a:p>
            <a:r>
              <a:rPr lang="en-GB" sz="1600" b="0" i="0" u="none" strike="noStrike" baseline="0" dirty="0">
                <a:solidFill>
                  <a:srgbClr val="000000"/>
                </a:solidFill>
                <a:latin typeface="Arial" panose="020B0604020202020204" pitchFamily="34" charset="0"/>
              </a:rPr>
              <a:t>- Subitise (recognise quantities without counting) up to 5; </a:t>
            </a:r>
          </a:p>
          <a:p>
            <a:r>
              <a:rPr lang="en-GB" sz="1600" b="0" i="0" u="none" strike="noStrike" baseline="0" dirty="0">
                <a:solidFill>
                  <a:srgbClr val="000000"/>
                </a:solidFill>
                <a:latin typeface="Arial" panose="020B0604020202020204" pitchFamily="34" charset="0"/>
              </a:rPr>
              <a:t>- Automatically recall (without reference to rhymes, counting or other aids) number bonds up to 5 (including subtraction facts) and some number bonds to 10, </a:t>
            </a:r>
            <a:r>
              <a:rPr lang="en-GB" sz="1600" b="0" i="0" u="none" strike="noStrike" baseline="0" dirty="0">
                <a:solidFill>
                  <a:srgbClr val="000000"/>
                </a:solidFill>
                <a:highlight>
                  <a:srgbClr val="FFFF00"/>
                </a:highlight>
                <a:latin typeface="Arial" panose="020B0604020202020204" pitchFamily="34" charset="0"/>
              </a:rPr>
              <a:t>including double facts. </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panose="020B0604020202020204" pitchFamily="34" charset="0"/>
              </a:rPr>
              <a:t>ELG: Numerical Patterns </a:t>
            </a:r>
            <a:endParaRPr lang="en-GB" sz="1600" b="0" i="0" u="none" strike="noStrike" baseline="0" dirty="0">
              <a:solidFill>
                <a:srgbClr val="000000"/>
              </a:solidFill>
              <a:latin typeface="Arial" panose="020B0604020202020204" pitchFamily="34" charset="0"/>
            </a:endParaRPr>
          </a:p>
          <a:p>
            <a:r>
              <a:rPr lang="en-GB" sz="1600" b="0" i="0" u="none" strike="noStrike" baseline="0" dirty="0">
                <a:solidFill>
                  <a:srgbClr val="000000"/>
                </a:solidFill>
                <a:latin typeface="Arial" panose="020B0604020202020204" pitchFamily="34" charset="0"/>
              </a:rPr>
              <a:t>Children at the expected level of development will: </a:t>
            </a:r>
          </a:p>
          <a:p>
            <a:r>
              <a:rPr lang="en-GB" sz="1600" b="0" i="0" u="none" strike="noStrike" baseline="0" dirty="0">
                <a:solidFill>
                  <a:srgbClr val="000000"/>
                </a:solidFill>
                <a:latin typeface="Arial" panose="020B0604020202020204" pitchFamily="34" charset="0"/>
              </a:rPr>
              <a:t>- Verbally count beyond 20, recognising the pattern of the counting system; </a:t>
            </a:r>
          </a:p>
          <a:p>
            <a:r>
              <a:rPr lang="en-GB" sz="1600" b="0" i="0" u="none" strike="noStrike" baseline="0" dirty="0">
                <a:solidFill>
                  <a:srgbClr val="000000"/>
                </a:solidFill>
                <a:latin typeface="Arial" panose="020B0604020202020204" pitchFamily="34" charset="0"/>
              </a:rPr>
              <a:t>- Compare quantities up to 10 in different contexts, recognising when one quantity is greater than, less than or the same as the other quantity; </a:t>
            </a:r>
          </a:p>
          <a:p>
            <a:r>
              <a:rPr lang="en-GB" sz="1600" b="0" i="0" u="none" strike="noStrike" baseline="0" dirty="0">
                <a:solidFill>
                  <a:srgbClr val="000000"/>
                </a:solidFill>
                <a:latin typeface="Arial" panose="020B0604020202020204" pitchFamily="34" charset="0"/>
              </a:rPr>
              <a:t>- Explore and represent patterns within numbers up to 10, including evens and odds, </a:t>
            </a:r>
            <a:r>
              <a:rPr lang="en-GB" sz="1600" b="0" i="0" u="none" strike="noStrike" baseline="0" dirty="0">
                <a:solidFill>
                  <a:srgbClr val="000000"/>
                </a:solidFill>
                <a:highlight>
                  <a:srgbClr val="FFFF00"/>
                </a:highlight>
                <a:latin typeface="Arial" panose="020B0604020202020204" pitchFamily="34" charset="0"/>
              </a:rPr>
              <a:t>double facts and how quantities can be distributed equally. </a:t>
            </a:r>
          </a:p>
        </p:txBody>
      </p:sp>
    </p:spTree>
    <p:extLst>
      <p:ext uri="{BB962C8B-B14F-4D97-AF65-F5344CB8AC3E}">
        <p14:creationId xmlns:p14="http://schemas.microsoft.com/office/powerpoint/2010/main" val="304908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E84040-4823-4ECA-9BE6-3F6C44306559}"/>
              </a:ext>
            </a:extLst>
          </p:cNvPr>
          <p:cNvPicPr>
            <a:picLocks noChangeAspect="1"/>
          </p:cNvPicPr>
          <p:nvPr/>
        </p:nvPicPr>
        <p:blipFill>
          <a:blip r:embed="rId2"/>
          <a:stretch>
            <a:fillRect/>
          </a:stretch>
        </p:blipFill>
        <p:spPr>
          <a:xfrm>
            <a:off x="309682" y="358459"/>
            <a:ext cx="2414063" cy="2403746"/>
          </a:xfrm>
          <a:prstGeom prst="rect">
            <a:avLst/>
          </a:prstGeom>
          <a:ln>
            <a:noFill/>
          </a:ln>
          <a:effectLst>
            <a:softEdge rad="112500"/>
          </a:effectLst>
        </p:spPr>
      </p:pic>
      <p:sp>
        <p:nvSpPr>
          <p:cNvPr id="6" name="TextBox 5">
            <a:extLst>
              <a:ext uri="{FF2B5EF4-FFF2-40B4-BE49-F238E27FC236}">
                <a16:creationId xmlns:a16="http://schemas.microsoft.com/office/drawing/2014/main" id="{9905D84F-6A61-4884-82F7-3573A4100EFE}"/>
              </a:ext>
            </a:extLst>
          </p:cNvPr>
          <p:cNvSpPr txBox="1"/>
          <p:nvPr/>
        </p:nvSpPr>
        <p:spPr>
          <a:xfrm>
            <a:off x="1131030" y="2762205"/>
            <a:ext cx="771365" cy="369332"/>
          </a:xfrm>
          <a:prstGeom prst="rect">
            <a:avLst/>
          </a:prstGeom>
          <a:noFill/>
        </p:spPr>
        <p:txBody>
          <a:bodyPr wrap="none" rtlCol="0">
            <a:spAutoFit/>
          </a:bodyPr>
          <a:lstStyle/>
          <a:p>
            <a:r>
              <a:rPr lang="en-GB" dirty="0"/>
              <a:t>Songs</a:t>
            </a:r>
          </a:p>
        </p:txBody>
      </p:sp>
      <p:pic>
        <p:nvPicPr>
          <p:cNvPr id="8" name="Picture 7">
            <a:extLst>
              <a:ext uri="{FF2B5EF4-FFF2-40B4-BE49-F238E27FC236}">
                <a16:creationId xmlns:a16="http://schemas.microsoft.com/office/drawing/2014/main" id="{F78E2C2B-C843-4512-B60E-C515DB748A92}"/>
              </a:ext>
            </a:extLst>
          </p:cNvPr>
          <p:cNvPicPr>
            <a:picLocks noChangeAspect="1"/>
          </p:cNvPicPr>
          <p:nvPr/>
        </p:nvPicPr>
        <p:blipFill>
          <a:blip r:embed="rId3"/>
          <a:stretch>
            <a:fillRect/>
          </a:stretch>
        </p:blipFill>
        <p:spPr>
          <a:xfrm>
            <a:off x="4170591" y="358459"/>
            <a:ext cx="2548550" cy="2403746"/>
          </a:xfrm>
          <a:prstGeom prst="rect">
            <a:avLst/>
          </a:prstGeom>
          <a:ln>
            <a:noFill/>
          </a:ln>
          <a:effectLst>
            <a:softEdge rad="112500"/>
          </a:effectLst>
        </p:spPr>
      </p:pic>
      <p:pic>
        <p:nvPicPr>
          <p:cNvPr id="10" name="Picture 9">
            <a:extLst>
              <a:ext uri="{FF2B5EF4-FFF2-40B4-BE49-F238E27FC236}">
                <a16:creationId xmlns:a16="http://schemas.microsoft.com/office/drawing/2014/main" id="{F2624F5D-6170-4D36-B563-A125E8932144}"/>
              </a:ext>
            </a:extLst>
          </p:cNvPr>
          <p:cNvPicPr>
            <a:picLocks noChangeAspect="1"/>
          </p:cNvPicPr>
          <p:nvPr/>
        </p:nvPicPr>
        <p:blipFill>
          <a:blip r:embed="rId4"/>
          <a:stretch>
            <a:fillRect/>
          </a:stretch>
        </p:blipFill>
        <p:spPr>
          <a:xfrm>
            <a:off x="2393004" y="2957050"/>
            <a:ext cx="2179470" cy="3113010"/>
          </a:xfrm>
          <a:prstGeom prst="rect">
            <a:avLst/>
          </a:prstGeom>
          <a:ln>
            <a:noFill/>
          </a:ln>
          <a:effectLst>
            <a:softEdge rad="112500"/>
          </a:effectLst>
        </p:spPr>
      </p:pic>
      <p:pic>
        <p:nvPicPr>
          <p:cNvPr id="12" name="Picture 11">
            <a:extLst>
              <a:ext uri="{FF2B5EF4-FFF2-40B4-BE49-F238E27FC236}">
                <a16:creationId xmlns:a16="http://schemas.microsoft.com/office/drawing/2014/main" id="{77E4B09A-D1F8-4585-89A8-C8CD39A212D2}"/>
              </a:ext>
            </a:extLst>
          </p:cNvPr>
          <p:cNvPicPr>
            <a:picLocks noChangeAspect="1"/>
          </p:cNvPicPr>
          <p:nvPr/>
        </p:nvPicPr>
        <p:blipFill>
          <a:blip r:embed="rId5"/>
          <a:stretch>
            <a:fillRect/>
          </a:stretch>
        </p:blipFill>
        <p:spPr>
          <a:xfrm>
            <a:off x="7676050" y="358459"/>
            <a:ext cx="2546659" cy="2491745"/>
          </a:xfrm>
          <a:prstGeom prst="rect">
            <a:avLst/>
          </a:prstGeom>
          <a:ln>
            <a:noFill/>
          </a:ln>
          <a:effectLst>
            <a:softEdge rad="112500"/>
          </a:effectLst>
        </p:spPr>
      </p:pic>
      <p:sp>
        <p:nvSpPr>
          <p:cNvPr id="13" name="TextBox 12">
            <a:extLst>
              <a:ext uri="{FF2B5EF4-FFF2-40B4-BE49-F238E27FC236}">
                <a16:creationId xmlns:a16="http://schemas.microsoft.com/office/drawing/2014/main" id="{222A8FF5-40A7-4C32-A144-5CE41D8A3093}"/>
              </a:ext>
            </a:extLst>
          </p:cNvPr>
          <p:cNvSpPr txBox="1"/>
          <p:nvPr/>
        </p:nvSpPr>
        <p:spPr>
          <a:xfrm>
            <a:off x="8437860" y="2850204"/>
            <a:ext cx="1023037" cy="369332"/>
          </a:xfrm>
          <a:prstGeom prst="rect">
            <a:avLst/>
          </a:prstGeom>
          <a:noFill/>
        </p:spPr>
        <p:txBody>
          <a:bodyPr wrap="none" rtlCol="0">
            <a:spAutoFit/>
          </a:bodyPr>
          <a:lstStyle/>
          <a:p>
            <a:r>
              <a:rPr lang="en-GB" dirty="0"/>
              <a:t>Numicon</a:t>
            </a:r>
          </a:p>
        </p:txBody>
      </p:sp>
      <p:pic>
        <p:nvPicPr>
          <p:cNvPr id="14" name="Picture 13">
            <a:extLst>
              <a:ext uri="{FF2B5EF4-FFF2-40B4-BE49-F238E27FC236}">
                <a16:creationId xmlns:a16="http://schemas.microsoft.com/office/drawing/2014/main" id="{C91FFC08-295A-4D4F-8397-89F66EFED040}"/>
              </a:ext>
            </a:extLst>
          </p:cNvPr>
          <p:cNvPicPr>
            <a:picLocks noChangeAspect="1"/>
          </p:cNvPicPr>
          <p:nvPr/>
        </p:nvPicPr>
        <p:blipFill>
          <a:blip r:embed="rId6"/>
          <a:stretch>
            <a:fillRect/>
          </a:stretch>
        </p:blipFill>
        <p:spPr>
          <a:xfrm>
            <a:off x="5767781" y="3034870"/>
            <a:ext cx="2548551" cy="2548551"/>
          </a:xfrm>
          <a:prstGeom prst="rect">
            <a:avLst/>
          </a:prstGeom>
          <a:ln>
            <a:noFill/>
          </a:ln>
          <a:effectLst>
            <a:softEdge rad="112500"/>
          </a:effectLst>
        </p:spPr>
      </p:pic>
      <p:sp>
        <p:nvSpPr>
          <p:cNvPr id="15" name="TextBox 14">
            <a:extLst>
              <a:ext uri="{FF2B5EF4-FFF2-40B4-BE49-F238E27FC236}">
                <a16:creationId xmlns:a16="http://schemas.microsoft.com/office/drawing/2014/main" id="{93C7CD9A-7406-4056-A4EB-D5434D3AD6A8}"/>
              </a:ext>
            </a:extLst>
          </p:cNvPr>
          <p:cNvSpPr txBox="1"/>
          <p:nvPr/>
        </p:nvSpPr>
        <p:spPr>
          <a:xfrm>
            <a:off x="8204366" y="5157283"/>
            <a:ext cx="1138453" cy="369332"/>
          </a:xfrm>
          <a:prstGeom prst="rect">
            <a:avLst/>
          </a:prstGeom>
          <a:noFill/>
        </p:spPr>
        <p:txBody>
          <a:bodyPr wrap="none" rtlCol="0">
            <a:spAutoFit/>
          </a:bodyPr>
          <a:lstStyle/>
          <a:p>
            <a:r>
              <a:rPr lang="en-GB" dirty="0"/>
              <a:t>Dominoes</a:t>
            </a:r>
          </a:p>
        </p:txBody>
      </p:sp>
    </p:spTree>
    <p:extLst>
      <p:ext uri="{BB962C8B-B14F-4D97-AF65-F5344CB8AC3E}">
        <p14:creationId xmlns:p14="http://schemas.microsoft.com/office/powerpoint/2010/main" val="102389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5C1A76-6879-4CCC-A41E-588F95F20220}"/>
              </a:ext>
            </a:extLst>
          </p:cNvPr>
          <p:cNvSpPr txBox="1"/>
          <p:nvPr/>
        </p:nvSpPr>
        <p:spPr>
          <a:xfrm>
            <a:off x="4304713" y="4041467"/>
            <a:ext cx="1887523" cy="1938992"/>
          </a:xfrm>
          <a:prstGeom prst="rect">
            <a:avLst/>
          </a:prstGeom>
          <a:noFill/>
        </p:spPr>
        <p:txBody>
          <a:bodyPr wrap="square" rtlCol="0">
            <a:spAutoFit/>
          </a:bodyPr>
          <a:lstStyle/>
          <a:p>
            <a:r>
              <a:rPr lang="en-GB" sz="2000" dirty="0"/>
              <a:t>H.O.P.E</a:t>
            </a:r>
          </a:p>
          <a:p>
            <a:endParaRPr lang="en-GB" sz="2000" dirty="0"/>
          </a:p>
          <a:p>
            <a:r>
              <a:rPr lang="en-GB" sz="2000" b="1" i="1" u="sng" dirty="0">
                <a:latin typeface="Arial" panose="020B0604020202020204" pitchFamily="34" charset="0"/>
                <a:cs typeface="Arial" panose="020B0604020202020204" pitchFamily="34" charset="0"/>
              </a:rPr>
              <a:t>H</a:t>
            </a:r>
            <a:r>
              <a:rPr lang="en-GB" sz="2000" dirty="0">
                <a:latin typeface="Arial" panose="020B0604020202020204" pitchFamily="34" charset="0"/>
                <a:cs typeface="Arial" panose="020B0604020202020204" pitchFamily="34" charset="0"/>
              </a:rPr>
              <a:t>ave a go</a:t>
            </a:r>
          </a:p>
          <a:p>
            <a:r>
              <a:rPr lang="en-GB" sz="2000" b="1" i="1" u="sng" dirty="0">
                <a:latin typeface="Arial" panose="020B0604020202020204" pitchFamily="34" charset="0"/>
                <a:cs typeface="Arial" panose="020B0604020202020204" pitchFamily="34" charset="0"/>
              </a:rPr>
              <a:t>O</a:t>
            </a:r>
            <a:r>
              <a:rPr lang="en-GB" sz="2000" dirty="0">
                <a:latin typeface="Arial" panose="020B0604020202020204" pitchFamily="34" charset="0"/>
                <a:cs typeface="Arial" panose="020B0604020202020204" pitchFamily="34" charset="0"/>
              </a:rPr>
              <a:t>ver and over</a:t>
            </a:r>
          </a:p>
          <a:p>
            <a:r>
              <a:rPr lang="en-GB" sz="2000" b="1" i="1" u="sng" dirty="0">
                <a:latin typeface="Arial" panose="020B0604020202020204" pitchFamily="34" charset="0"/>
                <a:cs typeface="Arial" panose="020B0604020202020204" pitchFamily="34" charset="0"/>
              </a:rPr>
              <a:t>P</a:t>
            </a:r>
            <a:r>
              <a:rPr lang="en-GB" sz="2000" dirty="0">
                <a:latin typeface="Arial" panose="020B0604020202020204" pitchFamily="34" charset="0"/>
                <a:cs typeface="Arial" panose="020B0604020202020204" pitchFamily="34" charset="0"/>
              </a:rPr>
              <a:t>rove it</a:t>
            </a:r>
          </a:p>
          <a:p>
            <a:r>
              <a:rPr lang="en-GB" sz="2000" b="1" i="1" u="sng" dirty="0">
                <a:latin typeface="Arial" panose="020B0604020202020204" pitchFamily="34" charset="0"/>
                <a:cs typeface="Arial" panose="020B0604020202020204" pitchFamily="34" charset="0"/>
              </a:rPr>
              <a:t>E</a:t>
            </a:r>
            <a:r>
              <a:rPr lang="en-GB" sz="2000" dirty="0">
                <a:latin typeface="Arial" panose="020B0604020202020204" pitchFamily="34" charset="0"/>
                <a:cs typeface="Arial" panose="020B0604020202020204" pitchFamily="34" charset="0"/>
              </a:rPr>
              <a:t>xplain it</a:t>
            </a:r>
          </a:p>
        </p:txBody>
      </p:sp>
      <p:pic>
        <p:nvPicPr>
          <p:cNvPr id="5" name="Picture 4">
            <a:extLst>
              <a:ext uri="{FF2B5EF4-FFF2-40B4-BE49-F238E27FC236}">
                <a16:creationId xmlns:a16="http://schemas.microsoft.com/office/drawing/2014/main" id="{423C6176-8ADA-40DF-BE8A-15EB515E24EE}"/>
              </a:ext>
            </a:extLst>
          </p:cNvPr>
          <p:cNvPicPr>
            <a:picLocks noChangeAspect="1"/>
          </p:cNvPicPr>
          <p:nvPr/>
        </p:nvPicPr>
        <p:blipFill>
          <a:blip r:embed="rId2"/>
          <a:stretch>
            <a:fillRect/>
          </a:stretch>
        </p:blipFill>
        <p:spPr>
          <a:xfrm>
            <a:off x="204281" y="170610"/>
            <a:ext cx="2768453" cy="3691271"/>
          </a:xfrm>
          <a:prstGeom prst="rect">
            <a:avLst/>
          </a:prstGeom>
          <a:ln>
            <a:noFill/>
          </a:ln>
          <a:effectLst>
            <a:softEdge rad="112500"/>
          </a:effectLst>
        </p:spPr>
      </p:pic>
      <p:sp>
        <p:nvSpPr>
          <p:cNvPr id="6" name="TextBox 5">
            <a:extLst>
              <a:ext uri="{FF2B5EF4-FFF2-40B4-BE49-F238E27FC236}">
                <a16:creationId xmlns:a16="http://schemas.microsoft.com/office/drawing/2014/main" id="{9535D1F4-2309-4828-9A46-C040C89A1986}"/>
              </a:ext>
            </a:extLst>
          </p:cNvPr>
          <p:cNvSpPr txBox="1"/>
          <p:nvPr/>
        </p:nvSpPr>
        <p:spPr>
          <a:xfrm>
            <a:off x="272375" y="3861881"/>
            <a:ext cx="2839239" cy="646331"/>
          </a:xfrm>
          <a:prstGeom prst="rect">
            <a:avLst/>
          </a:prstGeom>
          <a:noFill/>
        </p:spPr>
        <p:txBody>
          <a:bodyPr wrap="none" rtlCol="0">
            <a:spAutoFit/>
          </a:bodyPr>
          <a:lstStyle/>
          <a:p>
            <a:pPr algn="ctr"/>
            <a:r>
              <a:rPr lang="en-GB" dirty="0">
                <a:latin typeface="+mj-lt"/>
                <a:cs typeface="Arial" panose="020B0604020202020204" pitchFamily="34" charset="0"/>
              </a:rPr>
              <a:t>Provision</a:t>
            </a:r>
          </a:p>
          <a:p>
            <a:pPr algn="ctr"/>
            <a:r>
              <a:rPr lang="en-GB" dirty="0">
                <a:latin typeface="Arial" panose="020B0604020202020204" pitchFamily="34" charset="0"/>
                <a:cs typeface="Arial" panose="020B0604020202020204" pitchFamily="34" charset="0"/>
              </a:rPr>
              <a:t>Role Play to embed skills</a:t>
            </a:r>
          </a:p>
        </p:txBody>
      </p:sp>
      <p:pic>
        <p:nvPicPr>
          <p:cNvPr id="7" name="Picture 6">
            <a:extLst>
              <a:ext uri="{FF2B5EF4-FFF2-40B4-BE49-F238E27FC236}">
                <a16:creationId xmlns:a16="http://schemas.microsoft.com/office/drawing/2014/main" id="{C26F3DB4-9FC9-4319-A6A3-861AC9EE3C51}"/>
              </a:ext>
            </a:extLst>
          </p:cNvPr>
          <p:cNvPicPr>
            <a:picLocks noChangeAspect="1"/>
          </p:cNvPicPr>
          <p:nvPr/>
        </p:nvPicPr>
        <p:blipFill>
          <a:blip r:embed="rId3"/>
          <a:stretch>
            <a:fillRect/>
          </a:stretch>
        </p:blipFill>
        <p:spPr>
          <a:xfrm>
            <a:off x="3715965" y="170610"/>
            <a:ext cx="2645924" cy="2645924"/>
          </a:xfrm>
          <a:prstGeom prst="rect">
            <a:avLst/>
          </a:prstGeom>
          <a:ln>
            <a:noFill/>
          </a:ln>
          <a:effectLst>
            <a:softEdge rad="112500"/>
          </a:effectLst>
        </p:spPr>
      </p:pic>
      <p:sp>
        <p:nvSpPr>
          <p:cNvPr id="9" name="TextBox 8">
            <a:extLst>
              <a:ext uri="{FF2B5EF4-FFF2-40B4-BE49-F238E27FC236}">
                <a16:creationId xmlns:a16="http://schemas.microsoft.com/office/drawing/2014/main" id="{A9A1DE75-9C34-4711-9C94-34D9C77D95AF}"/>
              </a:ext>
            </a:extLst>
          </p:cNvPr>
          <p:cNvSpPr txBox="1"/>
          <p:nvPr/>
        </p:nvSpPr>
        <p:spPr>
          <a:xfrm>
            <a:off x="4009484" y="2816534"/>
            <a:ext cx="2086516" cy="646331"/>
          </a:xfrm>
          <a:prstGeom prst="rect">
            <a:avLst/>
          </a:prstGeom>
          <a:noFill/>
        </p:spPr>
        <p:txBody>
          <a:bodyPr wrap="square">
            <a:spAutoFit/>
          </a:bodyPr>
          <a:lstStyle/>
          <a:p>
            <a:pPr algn="ctr"/>
            <a:r>
              <a:rPr lang="en-GB" dirty="0">
                <a:latin typeface="+mj-lt"/>
                <a:cs typeface="Arial" panose="020B0604020202020204" pitchFamily="34" charset="0"/>
              </a:rPr>
              <a:t>Use of the Outdoors</a:t>
            </a:r>
          </a:p>
          <a:p>
            <a:pPr algn="ctr"/>
            <a:r>
              <a:rPr lang="en-GB" dirty="0">
                <a:latin typeface="Arial" panose="020B0604020202020204" pitchFamily="34" charset="0"/>
                <a:cs typeface="Arial" panose="020B0604020202020204" pitchFamily="34" charset="0"/>
              </a:rPr>
              <a:t>Hopscotch</a:t>
            </a:r>
          </a:p>
        </p:txBody>
      </p:sp>
      <p:pic>
        <p:nvPicPr>
          <p:cNvPr id="11" name="Picture 10">
            <a:extLst>
              <a:ext uri="{FF2B5EF4-FFF2-40B4-BE49-F238E27FC236}">
                <a16:creationId xmlns:a16="http://schemas.microsoft.com/office/drawing/2014/main" id="{83192ECD-8A8C-478C-A73B-81225BC1DA4B}"/>
              </a:ext>
            </a:extLst>
          </p:cNvPr>
          <p:cNvPicPr>
            <a:picLocks noChangeAspect="1"/>
          </p:cNvPicPr>
          <p:nvPr/>
        </p:nvPicPr>
        <p:blipFill>
          <a:blip r:embed="rId4"/>
          <a:stretch>
            <a:fillRect/>
          </a:stretch>
        </p:blipFill>
        <p:spPr>
          <a:xfrm>
            <a:off x="6883192" y="170610"/>
            <a:ext cx="4554851" cy="1071301"/>
          </a:xfrm>
          <a:prstGeom prst="rect">
            <a:avLst/>
          </a:prstGeom>
          <a:ln>
            <a:noFill/>
          </a:ln>
          <a:effectLst>
            <a:softEdge rad="112500"/>
          </a:effectLst>
        </p:spPr>
      </p:pic>
      <p:sp>
        <p:nvSpPr>
          <p:cNvPr id="12" name="TextBox 11">
            <a:extLst>
              <a:ext uri="{FF2B5EF4-FFF2-40B4-BE49-F238E27FC236}">
                <a16:creationId xmlns:a16="http://schemas.microsoft.com/office/drawing/2014/main" id="{E773B7A9-389A-4530-919D-7A91DF6F99F7}"/>
              </a:ext>
            </a:extLst>
          </p:cNvPr>
          <p:cNvSpPr txBox="1"/>
          <p:nvPr/>
        </p:nvSpPr>
        <p:spPr>
          <a:xfrm>
            <a:off x="8180210" y="1241911"/>
            <a:ext cx="2086516" cy="369332"/>
          </a:xfrm>
          <a:prstGeom prst="rect">
            <a:avLst/>
          </a:prstGeom>
          <a:noFill/>
        </p:spPr>
        <p:txBody>
          <a:bodyPr wrap="square">
            <a:spAutoFit/>
          </a:bodyPr>
          <a:lstStyle/>
          <a:p>
            <a:pPr algn="ctr"/>
            <a:r>
              <a:rPr lang="en-GB" dirty="0">
                <a:latin typeface="+mj-lt"/>
                <a:cs typeface="Arial" panose="020B0604020202020204" pitchFamily="34" charset="0"/>
              </a:rPr>
              <a:t>Number lines</a:t>
            </a:r>
            <a:endParaRPr lang="en-GB"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9E1F3C2B-590B-4F71-B5AB-D0384E91F511}"/>
              </a:ext>
            </a:extLst>
          </p:cNvPr>
          <p:cNvPicPr>
            <a:picLocks noChangeAspect="1"/>
          </p:cNvPicPr>
          <p:nvPr/>
        </p:nvPicPr>
        <p:blipFill>
          <a:blip r:embed="rId5"/>
          <a:stretch>
            <a:fillRect/>
          </a:stretch>
        </p:blipFill>
        <p:spPr>
          <a:xfrm>
            <a:off x="7289099" y="2313212"/>
            <a:ext cx="2451271" cy="2102591"/>
          </a:xfrm>
          <a:prstGeom prst="rect">
            <a:avLst/>
          </a:prstGeom>
          <a:ln>
            <a:noFill/>
          </a:ln>
          <a:effectLst>
            <a:softEdge rad="112500"/>
          </a:effectLst>
        </p:spPr>
      </p:pic>
      <p:pic>
        <p:nvPicPr>
          <p:cNvPr id="14" name="Picture 13">
            <a:extLst>
              <a:ext uri="{FF2B5EF4-FFF2-40B4-BE49-F238E27FC236}">
                <a16:creationId xmlns:a16="http://schemas.microsoft.com/office/drawing/2014/main" id="{0470300D-B14C-4F3C-8C1C-79E43E10EF17}"/>
              </a:ext>
            </a:extLst>
          </p:cNvPr>
          <p:cNvPicPr>
            <a:picLocks noChangeAspect="1"/>
          </p:cNvPicPr>
          <p:nvPr/>
        </p:nvPicPr>
        <p:blipFill>
          <a:blip r:embed="rId6"/>
          <a:stretch>
            <a:fillRect/>
          </a:stretch>
        </p:blipFill>
        <p:spPr>
          <a:xfrm>
            <a:off x="9453458" y="3139699"/>
            <a:ext cx="2235901" cy="2235901"/>
          </a:xfrm>
          <a:prstGeom prst="rect">
            <a:avLst/>
          </a:prstGeom>
          <a:ln>
            <a:noFill/>
          </a:ln>
          <a:effectLst>
            <a:softEdge rad="112500"/>
          </a:effectLst>
        </p:spPr>
      </p:pic>
      <p:sp>
        <p:nvSpPr>
          <p:cNvPr id="15" name="TextBox 14">
            <a:extLst>
              <a:ext uri="{FF2B5EF4-FFF2-40B4-BE49-F238E27FC236}">
                <a16:creationId xmlns:a16="http://schemas.microsoft.com/office/drawing/2014/main" id="{4F1B6E40-83DD-426B-8515-406572F392F8}"/>
              </a:ext>
            </a:extLst>
          </p:cNvPr>
          <p:cNvSpPr txBox="1"/>
          <p:nvPr/>
        </p:nvSpPr>
        <p:spPr>
          <a:xfrm>
            <a:off x="7471476" y="4323546"/>
            <a:ext cx="2086516" cy="646331"/>
          </a:xfrm>
          <a:prstGeom prst="rect">
            <a:avLst/>
          </a:prstGeom>
          <a:noFill/>
        </p:spPr>
        <p:txBody>
          <a:bodyPr wrap="square">
            <a:spAutoFit/>
          </a:bodyPr>
          <a:lstStyle/>
          <a:p>
            <a:pPr algn="ctr"/>
            <a:r>
              <a:rPr lang="en-GB" dirty="0">
                <a:latin typeface="+mj-lt"/>
                <a:cs typeface="Arial" panose="020B0604020202020204" pitchFamily="34" charset="0"/>
              </a:rPr>
              <a:t>Variety of concrete equipment.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0619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5CECC-84FD-4806-BFF8-3C10274A3AC1}"/>
              </a:ext>
            </a:extLst>
          </p:cNvPr>
          <p:cNvSpPr>
            <a:spLocks noGrp="1"/>
          </p:cNvSpPr>
          <p:nvPr>
            <p:ph type="title"/>
          </p:nvPr>
        </p:nvSpPr>
        <p:spPr>
          <a:xfrm>
            <a:off x="685801" y="199239"/>
            <a:ext cx="10396882" cy="1151965"/>
          </a:xfrm>
        </p:spPr>
        <p:txBody>
          <a:bodyPr/>
          <a:lstStyle/>
          <a:p>
            <a:r>
              <a:rPr lang="en-GB"/>
              <a:t>Times tables in Key Stage 1</a:t>
            </a:r>
            <a:endParaRPr lang="en-GB" dirty="0"/>
          </a:p>
        </p:txBody>
      </p:sp>
      <p:sp>
        <p:nvSpPr>
          <p:cNvPr id="5" name="TextBox 4">
            <a:extLst>
              <a:ext uri="{FF2B5EF4-FFF2-40B4-BE49-F238E27FC236}">
                <a16:creationId xmlns:a16="http://schemas.microsoft.com/office/drawing/2014/main" id="{7FF515F2-3F12-4529-8823-DE4A570436B7}"/>
              </a:ext>
            </a:extLst>
          </p:cNvPr>
          <p:cNvSpPr txBox="1"/>
          <p:nvPr/>
        </p:nvSpPr>
        <p:spPr>
          <a:xfrm>
            <a:off x="685801" y="1351204"/>
            <a:ext cx="10614170" cy="5109091"/>
          </a:xfrm>
          <a:prstGeom prst="rect">
            <a:avLst/>
          </a:prstGeom>
          <a:noFill/>
        </p:spPr>
        <p:txBody>
          <a:bodyPr wrap="square">
            <a:spAutoFit/>
          </a:bodyPr>
          <a:lstStyle/>
          <a:p>
            <a:pPr algn="l"/>
            <a:r>
              <a:rPr lang="en-GB" sz="1600" b="1" i="0" dirty="0">
                <a:solidFill>
                  <a:srgbClr val="0B0C0C"/>
                </a:solidFill>
                <a:effectLst/>
                <a:latin typeface="Arial" panose="020B0604020202020204" pitchFamily="34" charset="0"/>
                <a:cs typeface="Arial" panose="020B0604020202020204" pitchFamily="34" charset="0"/>
              </a:rPr>
              <a:t>Year 1 programme of study</a:t>
            </a:r>
          </a:p>
          <a:p>
            <a:pPr algn="l"/>
            <a:r>
              <a:rPr lang="en-GB" sz="1600" b="1" i="0" dirty="0">
                <a:solidFill>
                  <a:srgbClr val="0B0C0C"/>
                </a:solidFill>
                <a:effectLst/>
                <a:latin typeface="Arial" panose="020B0604020202020204" pitchFamily="34" charset="0"/>
                <a:cs typeface="Arial" panose="020B0604020202020204" pitchFamily="34" charset="0"/>
              </a:rPr>
              <a:t>Number - number and place value</a:t>
            </a:r>
          </a:p>
          <a:p>
            <a:pPr algn="l"/>
            <a:r>
              <a:rPr lang="en-GB" sz="1600" b="0" i="0" dirty="0">
                <a:solidFill>
                  <a:srgbClr val="0B0C0C"/>
                </a:solidFill>
                <a:effectLst/>
                <a:latin typeface="Arial" panose="020B0604020202020204" pitchFamily="34" charset="0"/>
                <a:cs typeface="Arial" panose="020B0604020202020204" pitchFamily="34" charset="0"/>
              </a:rPr>
              <a:t>Pupils should be taught to:</a:t>
            </a:r>
          </a:p>
          <a:p>
            <a:pPr algn="l">
              <a:buFont typeface="Arial" panose="020B0604020202020204" pitchFamily="34" charset="0"/>
              <a:buChar char="•"/>
            </a:pPr>
            <a:r>
              <a:rPr lang="en-GB" sz="1600" b="0" i="0" dirty="0">
                <a:solidFill>
                  <a:srgbClr val="0B0C0C"/>
                </a:solidFill>
                <a:effectLst/>
                <a:latin typeface="Arial" panose="020B0604020202020204" pitchFamily="34" charset="0"/>
                <a:cs typeface="Arial" panose="020B0604020202020204" pitchFamily="34" charset="0"/>
              </a:rPr>
              <a:t>count, read and write numbers to 100 in numerals; </a:t>
            </a:r>
            <a:r>
              <a:rPr lang="en-GB" sz="1600" b="0" i="0" dirty="0">
                <a:solidFill>
                  <a:srgbClr val="0B0C0C"/>
                </a:solidFill>
                <a:effectLst/>
                <a:highlight>
                  <a:srgbClr val="FFFF00"/>
                </a:highlight>
                <a:latin typeface="Arial" panose="020B0604020202020204" pitchFamily="34" charset="0"/>
                <a:cs typeface="Arial" panose="020B0604020202020204" pitchFamily="34" charset="0"/>
              </a:rPr>
              <a:t>count in multiples of 2s, 5s and 10s</a:t>
            </a:r>
          </a:p>
          <a:p>
            <a:pPr algn="l"/>
            <a:endParaRPr lang="en-GB" sz="1600" b="0" i="0" dirty="0">
              <a:solidFill>
                <a:srgbClr val="0B0C0C"/>
              </a:solidFill>
              <a:effectLst/>
              <a:highlight>
                <a:srgbClr val="FFFF00"/>
              </a:highlight>
              <a:latin typeface="Arial" panose="020B0604020202020204" pitchFamily="34" charset="0"/>
              <a:cs typeface="Arial" panose="020B0604020202020204" pitchFamily="34" charset="0"/>
            </a:endParaRPr>
          </a:p>
          <a:p>
            <a:pPr algn="l"/>
            <a:r>
              <a:rPr lang="en-GB" sz="1600" b="0" i="0" dirty="0">
                <a:solidFill>
                  <a:srgbClr val="0B0C0C"/>
                </a:solidFill>
                <a:effectLst/>
                <a:latin typeface="Arial" panose="020B0604020202020204" pitchFamily="34" charset="0"/>
                <a:cs typeface="Arial" panose="020B0604020202020204" pitchFamily="34" charset="0"/>
              </a:rPr>
              <a:t> </a:t>
            </a:r>
            <a:r>
              <a:rPr lang="en-GB" sz="1600" b="1" i="0" dirty="0">
                <a:solidFill>
                  <a:srgbClr val="0B0C0C"/>
                </a:solidFill>
                <a:effectLst/>
                <a:latin typeface="Arial" panose="020B0604020202020204" pitchFamily="34" charset="0"/>
                <a:cs typeface="Arial" panose="020B0604020202020204" pitchFamily="34" charset="0"/>
              </a:rPr>
              <a:t>Number - multiplication and division - Notes and guidance (non-statutory)</a:t>
            </a:r>
            <a:br>
              <a:rPr lang="en-GB" sz="1600" b="1" i="0" dirty="0">
                <a:solidFill>
                  <a:srgbClr val="0B0C0C"/>
                </a:solidFill>
                <a:effectLst/>
                <a:latin typeface="Arial" panose="020B0604020202020204" pitchFamily="34" charset="0"/>
                <a:cs typeface="Arial" panose="020B0604020202020204" pitchFamily="34" charset="0"/>
              </a:rPr>
            </a:br>
            <a:r>
              <a:rPr lang="en-GB" sz="1600" b="0" i="0" dirty="0">
                <a:solidFill>
                  <a:srgbClr val="0B0C0C"/>
                </a:solidFill>
                <a:effectLst/>
                <a:highlight>
                  <a:srgbClr val="FFFF00"/>
                </a:highlight>
                <a:latin typeface="Arial" panose="020B0604020202020204" pitchFamily="34" charset="0"/>
                <a:cs typeface="Arial" panose="020B0604020202020204" pitchFamily="34" charset="0"/>
              </a:rPr>
              <a:t>They make connections between arrays, number patterns, and counting in 2s, 5s and 10s.</a:t>
            </a:r>
          </a:p>
          <a:p>
            <a:pPr algn="l"/>
            <a:endParaRPr lang="en-GB" sz="1600" dirty="0">
              <a:solidFill>
                <a:srgbClr val="0B0C0C"/>
              </a:solidFill>
              <a:highlight>
                <a:srgbClr val="FFFF00"/>
              </a:highlight>
              <a:latin typeface="Arial" panose="020B0604020202020204" pitchFamily="34" charset="0"/>
              <a:cs typeface="Arial" panose="020B0604020202020204" pitchFamily="34" charset="0"/>
            </a:endParaRPr>
          </a:p>
          <a:p>
            <a:pPr algn="l"/>
            <a:r>
              <a:rPr lang="en-GB" sz="1600" b="1" i="0" dirty="0">
                <a:solidFill>
                  <a:srgbClr val="0B0C0C"/>
                </a:solidFill>
                <a:effectLst/>
                <a:latin typeface="Arial" panose="020B0604020202020204" pitchFamily="34" charset="0"/>
                <a:cs typeface="Arial" panose="020B0604020202020204" pitchFamily="34" charset="0"/>
              </a:rPr>
              <a:t>Number - fractions</a:t>
            </a:r>
          </a:p>
          <a:p>
            <a:pPr algn="l"/>
            <a:r>
              <a:rPr lang="en-GB" sz="1600" b="0" i="0" dirty="0">
                <a:solidFill>
                  <a:srgbClr val="0B0C0C"/>
                </a:solidFill>
                <a:effectLst/>
                <a:latin typeface="Arial" panose="020B0604020202020204" pitchFamily="34" charset="0"/>
                <a:cs typeface="Arial" panose="020B0604020202020204" pitchFamily="34" charset="0"/>
              </a:rPr>
              <a:t>Pupils should be taught to:</a:t>
            </a:r>
          </a:p>
          <a:p>
            <a:pPr algn="l">
              <a:buFont typeface="Arial" panose="020B0604020202020204" pitchFamily="34" charset="0"/>
              <a:buChar char="•"/>
            </a:pPr>
            <a:r>
              <a:rPr lang="en-GB" sz="1600" b="0" i="0" dirty="0">
                <a:solidFill>
                  <a:srgbClr val="0B0C0C"/>
                </a:solidFill>
                <a:effectLst/>
                <a:highlight>
                  <a:srgbClr val="FFFF00"/>
                </a:highlight>
                <a:latin typeface="Arial" panose="020B0604020202020204" pitchFamily="34" charset="0"/>
                <a:cs typeface="Arial" panose="020B0604020202020204" pitchFamily="34" charset="0"/>
              </a:rPr>
              <a:t>recognise, find and name a half as 1 of 2 equal parts of an object, shape or quantity</a:t>
            </a:r>
          </a:p>
          <a:p>
            <a:pPr algn="l">
              <a:buFont typeface="Arial" panose="020B0604020202020204" pitchFamily="34" charset="0"/>
              <a:buChar char="•"/>
            </a:pPr>
            <a:r>
              <a:rPr lang="en-GB" sz="1600" b="0" i="0" dirty="0">
                <a:solidFill>
                  <a:srgbClr val="0B0C0C"/>
                </a:solidFill>
                <a:effectLst/>
                <a:highlight>
                  <a:srgbClr val="FFFF00"/>
                </a:highlight>
                <a:latin typeface="Arial" panose="020B0604020202020204" pitchFamily="34" charset="0"/>
                <a:cs typeface="Arial" panose="020B0604020202020204" pitchFamily="34" charset="0"/>
              </a:rPr>
              <a:t>recognise, find and name a quarter as 1 of 4 equal parts of an object, shape or quantity</a:t>
            </a:r>
          </a:p>
          <a:p>
            <a:pPr algn="l">
              <a:buFont typeface="Arial" panose="020B0604020202020204" pitchFamily="34" charset="0"/>
              <a:buChar char="•"/>
            </a:pPr>
            <a:endParaRPr lang="en-GB" sz="1600" dirty="0">
              <a:solidFill>
                <a:srgbClr val="0B0C0C"/>
              </a:solidFill>
              <a:highlight>
                <a:srgbClr val="FFFF00"/>
              </a:highlight>
              <a:latin typeface="Arial" panose="020B0604020202020204" pitchFamily="34" charset="0"/>
              <a:cs typeface="Arial" panose="020B0604020202020204" pitchFamily="34" charset="0"/>
            </a:endParaRPr>
          </a:p>
          <a:p>
            <a:pPr algn="l"/>
            <a:r>
              <a:rPr lang="en-GB" sz="1600" b="1" i="0" dirty="0">
                <a:solidFill>
                  <a:srgbClr val="0B0C0C"/>
                </a:solidFill>
                <a:effectLst/>
                <a:latin typeface="Arial" panose="020B0604020202020204" pitchFamily="34" charset="0"/>
                <a:cs typeface="Arial" panose="020B0604020202020204" pitchFamily="34" charset="0"/>
              </a:rPr>
              <a:t>Measurement</a:t>
            </a:r>
          </a:p>
          <a:p>
            <a:pPr algn="l"/>
            <a:r>
              <a:rPr lang="en-GB" sz="1600" b="0" i="0" dirty="0">
                <a:solidFill>
                  <a:srgbClr val="0B0C0C"/>
                </a:solidFill>
                <a:effectLst/>
                <a:latin typeface="Arial" panose="020B0604020202020204" pitchFamily="34" charset="0"/>
                <a:cs typeface="Arial" panose="020B0604020202020204" pitchFamily="34" charset="0"/>
              </a:rPr>
              <a:t>Pupils should be taught to:</a:t>
            </a:r>
          </a:p>
          <a:p>
            <a:pPr algn="l">
              <a:buFont typeface="Arial" panose="020B0604020202020204" pitchFamily="34" charset="0"/>
              <a:buChar char="•"/>
            </a:pPr>
            <a:r>
              <a:rPr lang="en-GB" sz="1600" b="0" i="0" dirty="0">
                <a:solidFill>
                  <a:srgbClr val="0B0C0C"/>
                </a:solidFill>
                <a:effectLst/>
                <a:latin typeface="Arial" panose="020B0604020202020204" pitchFamily="34" charset="0"/>
                <a:cs typeface="Arial" panose="020B0604020202020204" pitchFamily="34" charset="0"/>
              </a:rPr>
              <a:t>compare, describe and solve practical problems for:</a:t>
            </a:r>
          </a:p>
          <a:p>
            <a:pPr marL="742950" lvl="1" indent="-285750" algn="l">
              <a:buFont typeface="Arial" panose="020B0604020202020204" pitchFamily="34" charset="0"/>
              <a:buChar char="•"/>
            </a:pPr>
            <a:r>
              <a:rPr lang="en-GB" sz="1600" b="0" i="0" dirty="0">
                <a:solidFill>
                  <a:srgbClr val="0B0C0C"/>
                </a:solidFill>
                <a:effectLst/>
                <a:latin typeface="Arial" panose="020B0604020202020204" pitchFamily="34" charset="0"/>
                <a:cs typeface="Arial" panose="020B0604020202020204" pitchFamily="34" charset="0"/>
              </a:rPr>
              <a:t>lengths and heights [for example, long/short, longer/shorter, tall/short, </a:t>
            </a:r>
            <a:r>
              <a:rPr lang="en-GB" sz="1600" b="0" i="0" dirty="0">
                <a:solidFill>
                  <a:srgbClr val="0B0C0C"/>
                </a:solidFill>
                <a:effectLst/>
                <a:highlight>
                  <a:srgbClr val="FFFF00"/>
                </a:highlight>
                <a:latin typeface="Arial" panose="020B0604020202020204" pitchFamily="34" charset="0"/>
                <a:cs typeface="Arial" panose="020B0604020202020204" pitchFamily="34" charset="0"/>
              </a:rPr>
              <a:t>double/half</a:t>
            </a:r>
            <a:r>
              <a:rPr lang="en-GB" sz="1600" b="0" i="0" dirty="0">
                <a:solidFill>
                  <a:srgbClr val="0B0C0C"/>
                </a:solidFill>
                <a:effectLst/>
                <a:latin typeface="Arial" panose="020B0604020202020204" pitchFamily="34" charset="0"/>
                <a:cs typeface="Arial" panose="020B0604020202020204" pitchFamily="34" charset="0"/>
              </a:rPr>
              <a:t>]</a:t>
            </a:r>
          </a:p>
          <a:p>
            <a:pPr algn="l"/>
            <a:endParaRPr lang="en-GB" b="0" i="0" dirty="0">
              <a:solidFill>
                <a:srgbClr val="0B0C0C"/>
              </a:solidFill>
              <a:effectLst/>
              <a:highlight>
                <a:srgbClr val="FFFF00"/>
              </a:highlight>
              <a:latin typeface="GDS Transport"/>
            </a:endParaRPr>
          </a:p>
          <a:p>
            <a:pPr algn="l"/>
            <a:endParaRPr lang="en-GB" b="0" i="0" dirty="0">
              <a:solidFill>
                <a:srgbClr val="0B0C0C"/>
              </a:solidFill>
              <a:effectLst/>
              <a:highlight>
                <a:srgbClr val="FFFF00"/>
              </a:highlight>
              <a:latin typeface="GDS Transport"/>
            </a:endParaRPr>
          </a:p>
          <a:p>
            <a:pPr algn="l"/>
            <a:endParaRPr lang="en-GB" b="0" i="0" dirty="0">
              <a:solidFill>
                <a:srgbClr val="0B0C0C"/>
              </a:solidFill>
              <a:effectLst/>
              <a:latin typeface="GDS Transport"/>
            </a:endParaRPr>
          </a:p>
        </p:txBody>
      </p:sp>
    </p:spTree>
    <p:extLst>
      <p:ext uri="{BB962C8B-B14F-4D97-AF65-F5344CB8AC3E}">
        <p14:creationId xmlns:p14="http://schemas.microsoft.com/office/powerpoint/2010/main" val="3719519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79C0CAB-102B-4889-8F44-49F1F466CDBD}"/>
              </a:ext>
            </a:extLst>
          </p:cNvPr>
          <p:cNvSpPr txBox="1"/>
          <p:nvPr/>
        </p:nvSpPr>
        <p:spPr>
          <a:xfrm>
            <a:off x="853579" y="830078"/>
            <a:ext cx="10127609" cy="4124206"/>
          </a:xfrm>
          <a:prstGeom prst="rect">
            <a:avLst/>
          </a:prstGeom>
          <a:noFill/>
        </p:spPr>
        <p:txBody>
          <a:bodyPr wrap="square">
            <a:spAutoFit/>
          </a:bodyPr>
          <a:lstStyle/>
          <a:p>
            <a:pPr algn="l"/>
            <a:r>
              <a:rPr lang="en-GB" sz="1600" b="1" i="0" dirty="0">
                <a:solidFill>
                  <a:srgbClr val="0B0C0C"/>
                </a:solidFill>
                <a:effectLst/>
                <a:latin typeface="Arial" panose="020B0604020202020204" pitchFamily="34" charset="0"/>
                <a:cs typeface="Arial" panose="020B0604020202020204" pitchFamily="34" charset="0"/>
              </a:rPr>
              <a:t>Year 2 programme of study</a:t>
            </a:r>
          </a:p>
          <a:p>
            <a:pPr algn="l"/>
            <a:r>
              <a:rPr lang="en-GB" sz="1600" b="1" i="0" dirty="0">
                <a:solidFill>
                  <a:srgbClr val="0B0C0C"/>
                </a:solidFill>
                <a:effectLst/>
                <a:latin typeface="Arial" panose="020B0604020202020204" pitchFamily="34" charset="0"/>
                <a:cs typeface="Arial" panose="020B0604020202020204" pitchFamily="34" charset="0"/>
              </a:rPr>
              <a:t>Number - number and place value</a:t>
            </a:r>
          </a:p>
          <a:p>
            <a:pPr algn="l"/>
            <a:r>
              <a:rPr lang="en-GB" sz="1600" b="0" i="0" dirty="0">
                <a:solidFill>
                  <a:srgbClr val="0B0C0C"/>
                </a:solidFill>
                <a:effectLst/>
                <a:latin typeface="Arial" panose="020B0604020202020204" pitchFamily="34" charset="0"/>
                <a:cs typeface="Arial" panose="020B0604020202020204" pitchFamily="34" charset="0"/>
              </a:rPr>
              <a:t>Pupils should be taught to:</a:t>
            </a:r>
          </a:p>
          <a:p>
            <a:pPr algn="l">
              <a:buFont typeface="Arial" panose="020B0604020202020204" pitchFamily="34" charset="0"/>
              <a:buChar char="•"/>
            </a:pPr>
            <a:r>
              <a:rPr lang="en-GB" sz="1600" b="0" i="0" dirty="0">
                <a:solidFill>
                  <a:srgbClr val="0B0C0C"/>
                </a:solidFill>
                <a:effectLst/>
                <a:highlight>
                  <a:srgbClr val="FFFF00"/>
                </a:highlight>
                <a:latin typeface="Arial" panose="020B0604020202020204" pitchFamily="34" charset="0"/>
                <a:cs typeface="Arial" panose="020B0604020202020204" pitchFamily="34" charset="0"/>
              </a:rPr>
              <a:t>count in steps of 2, 3, and 5 from 0, and in 10s from any number, forward and backward</a:t>
            </a:r>
          </a:p>
          <a:p>
            <a:pPr algn="l"/>
            <a:endParaRPr lang="en-GB" sz="1600" dirty="0">
              <a:solidFill>
                <a:srgbClr val="0B0C0C"/>
              </a:solidFill>
              <a:highlight>
                <a:srgbClr val="FFFF00"/>
              </a:highlight>
              <a:latin typeface="Arial" panose="020B0604020202020204" pitchFamily="34" charset="0"/>
              <a:cs typeface="Arial" panose="020B0604020202020204" pitchFamily="34" charset="0"/>
            </a:endParaRPr>
          </a:p>
          <a:p>
            <a:pPr algn="l"/>
            <a:r>
              <a:rPr lang="en-GB" sz="1600" b="1" i="0" dirty="0">
                <a:solidFill>
                  <a:srgbClr val="0B0C0C"/>
                </a:solidFill>
                <a:effectLst/>
                <a:latin typeface="Arial" panose="020B0604020202020204" pitchFamily="34" charset="0"/>
                <a:cs typeface="Arial" panose="020B0604020202020204" pitchFamily="34" charset="0"/>
              </a:rPr>
              <a:t>Number - multiplication and division</a:t>
            </a:r>
          </a:p>
          <a:p>
            <a:pPr algn="l"/>
            <a:r>
              <a:rPr lang="en-GB" sz="1600" b="0" i="0" dirty="0">
                <a:solidFill>
                  <a:srgbClr val="0B0C0C"/>
                </a:solidFill>
                <a:effectLst/>
                <a:latin typeface="Arial" panose="020B0604020202020204" pitchFamily="34" charset="0"/>
                <a:cs typeface="Arial" panose="020B0604020202020204" pitchFamily="34" charset="0"/>
              </a:rPr>
              <a:t>Pupils should be taught to:</a:t>
            </a:r>
          </a:p>
          <a:p>
            <a:pPr algn="l">
              <a:buFont typeface="Arial" panose="020B0604020202020204" pitchFamily="34" charset="0"/>
              <a:buChar char="•"/>
            </a:pPr>
            <a:r>
              <a:rPr lang="en-GB" sz="1600" b="0" i="0" dirty="0">
                <a:solidFill>
                  <a:srgbClr val="0B0C0C"/>
                </a:solidFill>
                <a:effectLst/>
                <a:highlight>
                  <a:srgbClr val="FFFF00"/>
                </a:highlight>
                <a:latin typeface="Arial" panose="020B0604020202020204" pitchFamily="34" charset="0"/>
                <a:cs typeface="Arial" panose="020B0604020202020204" pitchFamily="34" charset="0"/>
              </a:rPr>
              <a:t>recall and use multiplication and division facts for the 2, 5 and 10 multiplication tables, including recognising odd and even numbers</a:t>
            </a:r>
          </a:p>
          <a:p>
            <a:pPr algn="l">
              <a:buFont typeface="Arial" panose="020B0604020202020204" pitchFamily="34" charset="0"/>
              <a:buChar char="•"/>
            </a:pPr>
            <a:r>
              <a:rPr lang="en-GB" sz="1600" b="0" i="0" dirty="0">
                <a:solidFill>
                  <a:srgbClr val="0B0C0C"/>
                </a:solidFill>
                <a:effectLst/>
                <a:highlight>
                  <a:srgbClr val="FFFF00"/>
                </a:highlight>
                <a:latin typeface="Arial" panose="020B0604020202020204" pitchFamily="34" charset="0"/>
                <a:cs typeface="Arial" panose="020B0604020202020204" pitchFamily="34" charset="0"/>
              </a:rPr>
              <a:t>calculate mathematical statements for multiplication and division within the multiplication tables and write them using the multiplication (×), division (÷) and equals (=) signs</a:t>
            </a:r>
          </a:p>
          <a:p>
            <a:pPr algn="l">
              <a:buFont typeface="Arial" panose="020B0604020202020204" pitchFamily="34" charset="0"/>
              <a:buChar char="•"/>
            </a:pPr>
            <a:r>
              <a:rPr lang="en-GB" sz="1600" b="0" i="0" dirty="0">
                <a:solidFill>
                  <a:srgbClr val="0B0C0C"/>
                </a:solidFill>
                <a:effectLst/>
                <a:highlight>
                  <a:srgbClr val="FFFF00"/>
                </a:highlight>
                <a:latin typeface="Arial" panose="020B0604020202020204" pitchFamily="34" charset="0"/>
                <a:cs typeface="Arial" panose="020B0604020202020204" pitchFamily="34" charset="0"/>
              </a:rPr>
              <a:t>show that multiplication of 2 numbers can be done in any order (commutative) and division of 1 number by another cannot</a:t>
            </a:r>
          </a:p>
          <a:p>
            <a:pPr algn="l">
              <a:buFont typeface="Arial" panose="020B0604020202020204" pitchFamily="34" charset="0"/>
              <a:buChar char="•"/>
            </a:pPr>
            <a:r>
              <a:rPr lang="en-GB" sz="1600" b="0" i="0" dirty="0">
                <a:solidFill>
                  <a:srgbClr val="0B0C0C"/>
                </a:solidFill>
                <a:effectLst/>
                <a:highlight>
                  <a:srgbClr val="FFFF00"/>
                </a:highlight>
                <a:latin typeface="Arial" panose="020B0604020202020204" pitchFamily="34" charset="0"/>
                <a:cs typeface="Arial" panose="020B0604020202020204" pitchFamily="34" charset="0"/>
              </a:rPr>
              <a:t>solve problems involving multiplication and division, using materials, arrays, repeated addition, mental methods, and multiplication and division facts, including problems in contexts</a:t>
            </a:r>
          </a:p>
          <a:p>
            <a:pPr algn="l"/>
            <a:endParaRPr lang="en-GB" b="0" i="0" dirty="0">
              <a:solidFill>
                <a:srgbClr val="0B0C0C"/>
              </a:solidFill>
              <a:effectLst/>
              <a:highlight>
                <a:srgbClr val="FFFF00"/>
              </a:highlight>
              <a:latin typeface="GDS Transport"/>
            </a:endParaRPr>
          </a:p>
        </p:txBody>
      </p:sp>
    </p:spTree>
    <p:extLst>
      <p:ext uri="{BB962C8B-B14F-4D97-AF65-F5344CB8AC3E}">
        <p14:creationId xmlns:p14="http://schemas.microsoft.com/office/powerpoint/2010/main" val="1657664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1D002C5-A888-49CD-8467-21C18BE78F87}"/>
              </a:ext>
            </a:extLst>
          </p:cNvPr>
          <p:cNvSpPr txBox="1"/>
          <p:nvPr/>
        </p:nvSpPr>
        <p:spPr>
          <a:xfrm>
            <a:off x="559965" y="506371"/>
            <a:ext cx="9968217" cy="2554545"/>
          </a:xfrm>
          <a:prstGeom prst="rect">
            <a:avLst/>
          </a:prstGeom>
          <a:noFill/>
        </p:spPr>
        <p:txBody>
          <a:bodyPr wrap="square">
            <a:spAutoFit/>
          </a:bodyPr>
          <a:lstStyle/>
          <a:p>
            <a:pPr algn="l"/>
            <a:r>
              <a:rPr lang="en-GB" sz="1600" b="1" i="0" dirty="0">
                <a:solidFill>
                  <a:srgbClr val="0B0C0C"/>
                </a:solidFill>
                <a:effectLst/>
                <a:latin typeface="Arial" panose="020B0604020202020204" pitchFamily="34" charset="0"/>
                <a:cs typeface="Arial" panose="020B0604020202020204" pitchFamily="34" charset="0"/>
              </a:rPr>
              <a:t>Notes and guidance (non-statutory)</a:t>
            </a:r>
            <a:br>
              <a:rPr lang="en-GB" sz="1600" b="1" i="0" dirty="0">
                <a:solidFill>
                  <a:srgbClr val="0B0C0C"/>
                </a:solidFill>
                <a:effectLst/>
                <a:latin typeface="Arial" panose="020B0604020202020204" pitchFamily="34" charset="0"/>
                <a:cs typeface="Arial" panose="020B0604020202020204" pitchFamily="34" charset="0"/>
              </a:rPr>
            </a:br>
            <a:br>
              <a:rPr lang="en-GB" sz="1600" b="1" i="0" dirty="0">
                <a:solidFill>
                  <a:srgbClr val="0B0C0C"/>
                </a:solidFill>
                <a:effectLst/>
                <a:latin typeface="Arial" panose="020B0604020202020204" pitchFamily="34" charset="0"/>
                <a:cs typeface="Arial" panose="020B0604020202020204" pitchFamily="34" charset="0"/>
              </a:rPr>
            </a:br>
            <a:endParaRPr lang="en-GB" sz="1600" b="1" i="0" dirty="0">
              <a:solidFill>
                <a:srgbClr val="0B0C0C"/>
              </a:solidFill>
              <a:effectLst/>
              <a:latin typeface="Arial" panose="020B0604020202020204" pitchFamily="34" charset="0"/>
              <a:cs typeface="Arial" panose="020B0604020202020204" pitchFamily="34" charset="0"/>
            </a:endParaRPr>
          </a:p>
          <a:p>
            <a:pPr algn="l"/>
            <a:r>
              <a:rPr lang="en-GB" sz="1600" b="0" i="0" dirty="0">
                <a:solidFill>
                  <a:srgbClr val="0B0C0C"/>
                </a:solidFill>
                <a:effectLst/>
                <a:latin typeface="Arial" panose="020B0604020202020204" pitchFamily="34" charset="0"/>
                <a:cs typeface="Arial" panose="020B0604020202020204" pitchFamily="34" charset="0"/>
              </a:rPr>
              <a:t>Pupils use a variety of language to describe multiplication and division.</a:t>
            </a:r>
            <a:br>
              <a:rPr lang="en-GB" sz="1600" b="0" i="0" dirty="0">
                <a:solidFill>
                  <a:srgbClr val="0B0C0C"/>
                </a:solidFill>
                <a:effectLst/>
                <a:latin typeface="Arial" panose="020B0604020202020204" pitchFamily="34" charset="0"/>
                <a:cs typeface="Arial" panose="020B0604020202020204" pitchFamily="34" charset="0"/>
              </a:rPr>
            </a:br>
            <a:br>
              <a:rPr lang="en-GB" sz="1600" b="0" i="0" dirty="0">
                <a:solidFill>
                  <a:srgbClr val="0B0C0C"/>
                </a:solidFill>
                <a:effectLst/>
                <a:latin typeface="Arial" panose="020B0604020202020204" pitchFamily="34" charset="0"/>
                <a:cs typeface="Arial" panose="020B0604020202020204" pitchFamily="34" charset="0"/>
              </a:rPr>
            </a:br>
            <a:r>
              <a:rPr lang="en-GB" sz="1600" b="0" i="0" dirty="0">
                <a:solidFill>
                  <a:srgbClr val="0B0C0C"/>
                </a:solidFill>
                <a:effectLst/>
                <a:latin typeface="Arial" panose="020B0604020202020204" pitchFamily="34" charset="0"/>
                <a:cs typeface="Arial" panose="020B0604020202020204" pitchFamily="34" charset="0"/>
              </a:rPr>
              <a:t>Pupils are introduced to the multiplication tables. </a:t>
            </a:r>
            <a:r>
              <a:rPr lang="en-GB" sz="1600" b="0" i="0" dirty="0">
                <a:solidFill>
                  <a:srgbClr val="0B0C0C"/>
                </a:solidFill>
                <a:effectLst/>
                <a:highlight>
                  <a:srgbClr val="FFFF00"/>
                </a:highlight>
                <a:latin typeface="Arial" panose="020B0604020202020204" pitchFamily="34" charset="0"/>
                <a:cs typeface="Arial" panose="020B0604020202020204" pitchFamily="34" charset="0"/>
              </a:rPr>
              <a:t>They practise to become fluent in the 2, 5 and 10 multiplication tables</a:t>
            </a:r>
            <a:r>
              <a:rPr lang="en-GB" sz="1600" b="0" i="0" dirty="0">
                <a:solidFill>
                  <a:srgbClr val="0B0C0C"/>
                </a:solidFill>
                <a:effectLst/>
                <a:latin typeface="Arial" panose="020B0604020202020204" pitchFamily="34" charset="0"/>
                <a:cs typeface="Arial" panose="020B0604020202020204" pitchFamily="34" charset="0"/>
              </a:rPr>
              <a:t> and </a:t>
            </a:r>
            <a:r>
              <a:rPr lang="en-GB" sz="1600" b="1" i="0" u="sng" dirty="0">
                <a:solidFill>
                  <a:srgbClr val="0B0C0C"/>
                </a:solidFill>
                <a:effectLst/>
                <a:latin typeface="Arial" panose="020B0604020202020204" pitchFamily="34" charset="0"/>
                <a:cs typeface="Arial" panose="020B0604020202020204" pitchFamily="34" charset="0"/>
              </a:rPr>
              <a:t>connect them to each other</a:t>
            </a:r>
            <a:r>
              <a:rPr lang="en-GB" sz="1600" b="0" i="0" dirty="0">
                <a:solidFill>
                  <a:srgbClr val="0B0C0C"/>
                </a:solidFill>
                <a:effectLst/>
                <a:latin typeface="Arial" panose="020B0604020202020204" pitchFamily="34" charset="0"/>
                <a:cs typeface="Arial" panose="020B0604020202020204" pitchFamily="34" charset="0"/>
              </a:rPr>
              <a:t>. </a:t>
            </a:r>
            <a:r>
              <a:rPr lang="en-GB" sz="1600" b="1" i="1" u="sng" dirty="0">
                <a:solidFill>
                  <a:srgbClr val="0B0C0C"/>
                </a:solidFill>
                <a:effectLst/>
                <a:latin typeface="Arial" panose="020B0604020202020204" pitchFamily="34" charset="0"/>
                <a:cs typeface="Arial" panose="020B0604020202020204" pitchFamily="34" charset="0"/>
              </a:rPr>
              <a:t>They connect the 10 multiplication table to place value, and the 5 multiplication table to the divisions on the clock face.</a:t>
            </a:r>
            <a:r>
              <a:rPr lang="en-GB" sz="1600" b="0" i="0" dirty="0">
                <a:solidFill>
                  <a:srgbClr val="0B0C0C"/>
                </a:solidFill>
                <a:effectLst/>
                <a:latin typeface="Arial" panose="020B0604020202020204" pitchFamily="34" charset="0"/>
                <a:cs typeface="Arial" panose="020B0604020202020204" pitchFamily="34" charset="0"/>
              </a:rPr>
              <a:t> They begin to use other multiplication tables and recall multiplication facts, including using related division facts to perform written and mental calculations.</a:t>
            </a:r>
          </a:p>
        </p:txBody>
      </p:sp>
    </p:spTree>
    <p:extLst>
      <p:ext uri="{BB962C8B-B14F-4D97-AF65-F5344CB8AC3E}">
        <p14:creationId xmlns:p14="http://schemas.microsoft.com/office/powerpoint/2010/main" val="443764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D031D1-D7A0-4F4D-9445-19183386884C}"/>
              </a:ext>
            </a:extLst>
          </p:cNvPr>
          <p:cNvPicPr>
            <a:picLocks noChangeAspect="1"/>
          </p:cNvPicPr>
          <p:nvPr/>
        </p:nvPicPr>
        <p:blipFill>
          <a:blip r:embed="rId2"/>
          <a:stretch>
            <a:fillRect/>
          </a:stretch>
        </p:blipFill>
        <p:spPr>
          <a:xfrm>
            <a:off x="116731" y="104572"/>
            <a:ext cx="3981855" cy="2239793"/>
          </a:xfrm>
          <a:prstGeom prst="rect">
            <a:avLst/>
          </a:prstGeom>
          <a:ln>
            <a:noFill/>
          </a:ln>
          <a:effectLst>
            <a:softEdge rad="112500"/>
          </a:effectLst>
        </p:spPr>
      </p:pic>
      <p:sp>
        <p:nvSpPr>
          <p:cNvPr id="6" name="TextBox 5">
            <a:extLst>
              <a:ext uri="{FF2B5EF4-FFF2-40B4-BE49-F238E27FC236}">
                <a16:creationId xmlns:a16="http://schemas.microsoft.com/office/drawing/2014/main" id="{2AF3802E-AA22-42D8-913B-23352F1C3AD3}"/>
              </a:ext>
            </a:extLst>
          </p:cNvPr>
          <p:cNvSpPr txBox="1"/>
          <p:nvPr/>
        </p:nvSpPr>
        <p:spPr>
          <a:xfrm>
            <a:off x="556017" y="2432788"/>
            <a:ext cx="3109972" cy="369332"/>
          </a:xfrm>
          <a:prstGeom prst="rect">
            <a:avLst/>
          </a:prstGeom>
          <a:noFill/>
        </p:spPr>
        <p:txBody>
          <a:bodyPr wrap="square">
            <a:spAutoFit/>
          </a:bodyPr>
          <a:lstStyle/>
          <a:p>
            <a:r>
              <a:rPr lang="en-GB" dirty="0">
                <a:hlinkClick r:id="rId3"/>
              </a:rPr>
              <a:t>https://youtu.be/yXdHGBfoqfw</a:t>
            </a:r>
            <a:r>
              <a:rPr lang="en-GB" dirty="0"/>
              <a:t> </a:t>
            </a:r>
          </a:p>
        </p:txBody>
      </p:sp>
      <p:pic>
        <p:nvPicPr>
          <p:cNvPr id="1028" name="Picture 4" descr="Five Pairs of Dirty Socks | Storytime Bandit">
            <a:extLst>
              <a:ext uri="{FF2B5EF4-FFF2-40B4-BE49-F238E27FC236}">
                <a16:creationId xmlns:a16="http://schemas.microsoft.com/office/drawing/2014/main" id="{B133DF35-9404-44DA-86A9-D30485B4D0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91015" y="3359784"/>
            <a:ext cx="1720396" cy="17433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COGS Single Pair of Counting Gloves for EYFS for Boys and Girls (Blue) :  Amazon.co.uk: Toys &amp;amp; Games">
            <a:extLst>
              <a:ext uri="{FF2B5EF4-FFF2-40B4-BE49-F238E27FC236}">
                <a16:creationId xmlns:a16="http://schemas.microsoft.com/office/drawing/2014/main" id="{521B88E3-EC35-49BE-AD59-30D9F0A3FD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3416" y="4131649"/>
            <a:ext cx="1905636" cy="14386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B630E0D-964F-48DA-92AF-63561A7BE430}"/>
              </a:ext>
            </a:extLst>
          </p:cNvPr>
          <p:cNvSpPr txBox="1"/>
          <p:nvPr/>
        </p:nvSpPr>
        <p:spPr>
          <a:xfrm>
            <a:off x="9765729" y="5112515"/>
            <a:ext cx="2086516" cy="369332"/>
          </a:xfrm>
          <a:prstGeom prst="rect">
            <a:avLst/>
          </a:prstGeom>
          <a:noFill/>
        </p:spPr>
        <p:txBody>
          <a:bodyPr wrap="square">
            <a:spAutoFit/>
          </a:bodyPr>
          <a:lstStyle/>
          <a:p>
            <a:pPr algn="ctr"/>
            <a:r>
              <a:rPr lang="en-GB" dirty="0">
                <a:latin typeface="+mj-lt"/>
                <a:cs typeface="Arial" panose="020B0604020202020204" pitchFamily="34" charset="0"/>
              </a:rPr>
              <a:t>Use of visuals</a:t>
            </a:r>
            <a:endParaRPr lang="en-GB" dirty="0">
              <a:latin typeface="Arial" panose="020B0604020202020204" pitchFamily="34" charset="0"/>
              <a:cs typeface="Arial" panose="020B0604020202020204" pitchFamily="34" charset="0"/>
            </a:endParaRPr>
          </a:p>
        </p:txBody>
      </p:sp>
      <p:pic>
        <p:nvPicPr>
          <p:cNvPr id="1030" name="Picture 6" descr="Broadwater Church of England Primary School | Stage 2: Repeated Addition">
            <a:extLst>
              <a:ext uri="{FF2B5EF4-FFF2-40B4-BE49-F238E27FC236}">
                <a16:creationId xmlns:a16="http://schemas.microsoft.com/office/drawing/2014/main" id="{E5D4397A-5241-4C00-B19B-33C621EA85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40616" y="314830"/>
            <a:ext cx="3352800" cy="18192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A498BB7-FD8A-4E08-AAD5-E8C0B161775E}"/>
              </a:ext>
            </a:extLst>
          </p:cNvPr>
          <p:cNvSpPr txBox="1"/>
          <p:nvPr/>
        </p:nvSpPr>
        <p:spPr>
          <a:xfrm>
            <a:off x="5388530" y="2108442"/>
            <a:ext cx="2056973" cy="646331"/>
          </a:xfrm>
          <a:prstGeom prst="rect">
            <a:avLst/>
          </a:prstGeom>
          <a:noFill/>
        </p:spPr>
        <p:txBody>
          <a:bodyPr wrap="none" rtlCol="0">
            <a:spAutoFit/>
          </a:bodyPr>
          <a:lstStyle/>
          <a:p>
            <a:pPr algn="ctr"/>
            <a:r>
              <a:rPr lang="en-GB" dirty="0">
                <a:latin typeface="+mj-lt"/>
                <a:cs typeface="Arial" panose="020B0604020202020204" pitchFamily="34" charset="0"/>
              </a:rPr>
              <a:t>Numicon</a:t>
            </a:r>
          </a:p>
          <a:p>
            <a:pPr algn="ctr"/>
            <a:r>
              <a:rPr lang="en-GB" dirty="0">
                <a:latin typeface="Arial" panose="020B0604020202020204" pitchFamily="34" charset="0"/>
                <a:cs typeface="Arial" panose="020B0604020202020204" pitchFamily="34" charset="0"/>
              </a:rPr>
              <a:t>Repeated addition</a:t>
            </a:r>
          </a:p>
        </p:txBody>
      </p:sp>
      <p:pic>
        <p:nvPicPr>
          <p:cNvPr id="1032" name="Picture 8" descr="KS1 Multiplication Using Arrays | Picture Calculations">
            <a:extLst>
              <a:ext uri="{FF2B5EF4-FFF2-40B4-BE49-F238E27FC236}">
                <a16:creationId xmlns:a16="http://schemas.microsoft.com/office/drawing/2014/main" id="{1FAC2E18-6847-4B70-AE6F-0AA0618199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41752" y="412634"/>
            <a:ext cx="2514600" cy="14859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F0B4BEEF-5BD3-46AF-8CCD-2CF4ECB51F7C}"/>
              </a:ext>
            </a:extLst>
          </p:cNvPr>
          <p:cNvSpPr txBox="1"/>
          <p:nvPr/>
        </p:nvSpPr>
        <p:spPr>
          <a:xfrm>
            <a:off x="8416501" y="1879089"/>
            <a:ext cx="3109971" cy="1200329"/>
          </a:xfrm>
          <a:prstGeom prst="rect">
            <a:avLst/>
          </a:prstGeom>
          <a:noFill/>
        </p:spPr>
        <p:txBody>
          <a:bodyPr wrap="square">
            <a:spAutoFit/>
          </a:bodyPr>
          <a:lstStyle/>
          <a:p>
            <a:pPr algn="ctr"/>
            <a:r>
              <a:rPr lang="en-GB" dirty="0">
                <a:latin typeface="+mj-lt"/>
                <a:cs typeface="Arial" panose="020B0604020202020204" pitchFamily="34" charset="0"/>
              </a:rPr>
              <a:t>Arrays</a:t>
            </a:r>
          </a:p>
          <a:p>
            <a:pPr algn="ctr"/>
            <a:r>
              <a:rPr lang="en-GB" dirty="0">
                <a:latin typeface="Arial" panose="020B0604020202020204" pitchFamily="34" charset="0"/>
                <a:cs typeface="Arial" panose="020B0604020202020204" pitchFamily="34" charset="0"/>
              </a:rPr>
              <a:t>Matching calculation with an array.</a:t>
            </a:r>
          </a:p>
          <a:p>
            <a:pPr algn="ctr"/>
            <a:r>
              <a:rPr lang="en-GB" dirty="0">
                <a:latin typeface="Arial" panose="020B0604020202020204" pitchFamily="34" charset="0"/>
                <a:cs typeface="Arial" panose="020B0604020202020204" pitchFamily="34" charset="0"/>
              </a:rPr>
              <a:t>Explore commutative</a:t>
            </a:r>
          </a:p>
        </p:txBody>
      </p:sp>
      <p:pic>
        <p:nvPicPr>
          <p:cNvPr id="1034" name="Picture 10" descr="Doubling and halving with cubes | Teaching Resources">
            <a:extLst>
              <a:ext uri="{FF2B5EF4-FFF2-40B4-BE49-F238E27FC236}">
                <a16:creationId xmlns:a16="http://schemas.microsoft.com/office/drawing/2014/main" id="{A7990DD4-5295-4E48-B5C0-0C9C72F372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7466" y="2890543"/>
            <a:ext cx="3011648" cy="21262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105C7E62-4289-438E-A950-46F3AF7215BF}"/>
              </a:ext>
            </a:extLst>
          </p:cNvPr>
          <p:cNvSpPr txBox="1"/>
          <p:nvPr/>
        </p:nvSpPr>
        <p:spPr>
          <a:xfrm>
            <a:off x="5225" y="4965621"/>
            <a:ext cx="4596130" cy="646331"/>
          </a:xfrm>
          <a:prstGeom prst="rect">
            <a:avLst/>
          </a:prstGeom>
          <a:noFill/>
        </p:spPr>
        <p:txBody>
          <a:bodyPr wrap="none" rtlCol="0">
            <a:spAutoFit/>
          </a:bodyPr>
          <a:lstStyle/>
          <a:p>
            <a:pPr algn="ctr"/>
            <a:r>
              <a:rPr lang="en-GB" dirty="0">
                <a:latin typeface="+mj-lt"/>
                <a:cs typeface="Arial" panose="020B0604020202020204" pitchFamily="34" charset="0"/>
              </a:rPr>
              <a:t>Cubes</a:t>
            </a:r>
          </a:p>
          <a:p>
            <a:pPr algn="ctr"/>
            <a:r>
              <a:rPr lang="en-GB" dirty="0">
                <a:latin typeface="Arial" panose="020B0604020202020204" pitchFamily="34" charset="0"/>
                <a:cs typeface="Arial" panose="020B0604020202020204" pitchFamily="34" charset="0"/>
              </a:rPr>
              <a:t>Doubling/Halving/exploring groups/patterns</a:t>
            </a:r>
          </a:p>
        </p:txBody>
      </p:sp>
      <p:pic>
        <p:nvPicPr>
          <p:cNvPr id="1036" name="Picture 12" descr="Times tables collection - BBC Teach">
            <a:extLst>
              <a:ext uri="{FF2B5EF4-FFF2-40B4-BE49-F238E27FC236}">
                <a16:creationId xmlns:a16="http://schemas.microsoft.com/office/drawing/2014/main" id="{6D12DF6C-BFE7-4419-9E08-284135A4A7B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67250" y="3076070"/>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E587D5E3-B0FD-437F-A41E-F12828E714D4}"/>
              </a:ext>
            </a:extLst>
          </p:cNvPr>
          <p:cNvSpPr txBox="1"/>
          <p:nvPr/>
        </p:nvSpPr>
        <p:spPr>
          <a:xfrm>
            <a:off x="3809114" y="4723896"/>
            <a:ext cx="4349809" cy="369332"/>
          </a:xfrm>
          <a:prstGeom prst="rect">
            <a:avLst/>
          </a:prstGeom>
          <a:noFill/>
        </p:spPr>
        <p:txBody>
          <a:bodyPr wrap="square">
            <a:spAutoFit/>
          </a:bodyPr>
          <a:lstStyle/>
          <a:p>
            <a:r>
              <a:rPr lang="en-GB" dirty="0">
                <a:hlinkClick r:id="rId10"/>
              </a:rPr>
              <a:t>https://www.bbc.co.uk/teach/supermovers</a:t>
            </a:r>
            <a:r>
              <a:rPr lang="en-GB" dirty="0"/>
              <a:t> </a:t>
            </a:r>
          </a:p>
        </p:txBody>
      </p:sp>
    </p:spTree>
    <p:extLst>
      <p:ext uri="{BB962C8B-B14F-4D97-AF65-F5344CB8AC3E}">
        <p14:creationId xmlns:p14="http://schemas.microsoft.com/office/powerpoint/2010/main" val="741706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135" name="Picture 134">
            <a:extLst>
              <a:ext uri="{FF2B5EF4-FFF2-40B4-BE49-F238E27FC236}">
                <a16:creationId xmlns:a16="http://schemas.microsoft.com/office/drawing/2014/main" id="{83A04947-A2AA-438F-9099-EB5523422A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37" name="Freeform 11">
            <a:extLst>
              <a:ext uri="{FF2B5EF4-FFF2-40B4-BE49-F238E27FC236}">
                <a16:creationId xmlns:a16="http://schemas.microsoft.com/office/drawing/2014/main" id="{1FA046EB-FF57-4F8B-B0B9-37C67FB3D6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39" name="Freeform 13">
            <a:extLst>
              <a:ext uri="{FF2B5EF4-FFF2-40B4-BE49-F238E27FC236}">
                <a16:creationId xmlns:a16="http://schemas.microsoft.com/office/drawing/2014/main" id="{27B03902-E39E-4FA4-86EF-36AA4BAE9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41" name="Freeform 25">
            <a:extLst>
              <a:ext uri="{FF2B5EF4-FFF2-40B4-BE49-F238E27FC236}">
                <a16:creationId xmlns:a16="http://schemas.microsoft.com/office/drawing/2014/main" id="{48311763-A43E-4E63-9032-A4CCBE7EC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43" name="Freeform 14">
            <a:extLst>
              <a:ext uri="{FF2B5EF4-FFF2-40B4-BE49-F238E27FC236}">
                <a16:creationId xmlns:a16="http://schemas.microsoft.com/office/drawing/2014/main" id="{03859D69-E67C-491C-8553-829D6DFA2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45" name="5-Point Star 24">
            <a:extLst>
              <a:ext uri="{FF2B5EF4-FFF2-40B4-BE49-F238E27FC236}">
                <a16:creationId xmlns:a16="http://schemas.microsoft.com/office/drawing/2014/main" id="{30636EFF-0796-45A0-9C4A-86CADF62E4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
        <p:nvSpPr>
          <p:cNvPr id="147" name="Freeform 6">
            <a:extLst>
              <a:ext uri="{FF2B5EF4-FFF2-40B4-BE49-F238E27FC236}">
                <a16:creationId xmlns:a16="http://schemas.microsoft.com/office/drawing/2014/main" id="{E17A7BBE-1028-4B0F-A176-3F27650C29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8841" y="2698990"/>
            <a:ext cx="11338098" cy="3612111"/>
          </a:xfrm>
          <a:custGeom>
            <a:avLst/>
            <a:gdLst>
              <a:gd name="connsiteX0" fmla="*/ 0 w 11329257"/>
              <a:gd name="connsiteY0" fmla="*/ 1672253 h 3112578"/>
              <a:gd name="connsiteX1" fmla="*/ 11201741 w 11329257"/>
              <a:gd name="connsiteY1" fmla="*/ 0 h 3112578"/>
              <a:gd name="connsiteX2" fmla="*/ 11329257 w 11329257"/>
              <a:gd name="connsiteY2" fmla="*/ 2508571 h 3112578"/>
              <a:gd name="connsiteX3" fmla="*/ 0 w 11329257"/>
              <a:gd name="connsiteY3" fmla="*/ 3112578 h 3112578"/>
              <a:gd name="connsiteX4" fmla="*/ 0 w 11329257"/>
              <a:gd name="connsiteY4" fmla="*/ 1672253 h 3112578"/>
              <a:gd name="connsiteX0" fmla="*/ 8467 w 11329257"/>
              <a:gd name="connsiteY0" fmla="*/ 994919 h 3112578"/>
              <a:gd name="connsiteX1" fmla="*/ 11201741 w 11329257"/>
              <a:gd name="connsiteY1" fmla="*/ 0 h 3112578"/>
              <a:gd name="connsiteX2" fmla="*/ 11329257 w 11329257"/>
              <a:gd name="connsiteY2" fmla="*/ 2508571 h 3112578"/>
              <a:gd name="connsiteX3" fmla="*/ 0 w 11329257"/>
              <a:gd name="connsiteY3" fmla="*/ 3112578 h 3112578"/>
              <a:gd name="connsiteX4" fmla="*/ 8467 w 11329257"/>
              <a:gd name="connsiteY4" fmla="*/ 994919 h 3112578"/>
              <a:gd name="connsiteX0" fmla="*/ 814 w 11330070"/>
              <a:gd name="connsiteY0" fmla="*/ 732453 h 3112578"/>
              <a:gd name="connsiteX1" fmla="*/ 11202554 w 11330070"/>
              <a:gd name="connsiteY1" fmla="*/ 0 h 3112578"/>
              <a:gd name="connsiteX2" fmla="*/ 11330070 w 11330070"/>
              <a:gd name="connsiteY2" fmla="*/ 2508571 h 3112578"/>
              <a:gd name="connsiteX3" fmla="*/ 813 w 11330070"/>
              <a:gd name="connsiteY3" fmla="*/ 3112578 h 3112578"/>
              <a:gd name="connsiteX4" fmla="*/ 814 w 11330070"/>
              <a:gd name="connsiteY4" fmla="*/ 732453 h 3112578"/>
              <a:gd name="connsiteX0" fmla="*/ 375 w 11338098"/>
              <a:gd name="connsiteY0" fmla="*/ 622387 h 3112578"/>
              <a:gd name="connsiteX1" fmla="*/ 11210582 w 11338098"/>
              <a:gd name="connsiteY1" fmla="*/ 0 h 3112578"/>
              <a:gd name="connsiteX2" fmla="*/ 11338098 w 11338098"/>
              <a:gd name="connsiteY2" fmla="*/ 2508571 h 3112578"/>
              <a:gd name="connsiteX3" fmla="*/ 8841 w 11338098"/>
              <a:gd name="connsiteY3" fmla="*/ 3112578 h 3112578"/>
              <a:gd name="connsiteX4" fmla="*/ 375 w 11338098"/>
              <a:gd name="connsiteY4" fmla="*/ 622387 h 3112578"/>
              <a:gd name="connsiteX0" fmla="*/ 375 w 11338098"/>
              <a:gd name="connsiteY0" fmla="*/ 1020320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1020320 h 3510511"/>
              <a:gd name="connsiteX0" fmla="*/ 375 w 11338098"/>
              <a:gd name="connsiteY0" fmla="*/ 664720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664720 h 3510511"/>
              <a:gd name="connsiteX0" fmla="*/ 375 w 11338098"/>
              <a:gd name="connsiteY0" fmla="*/ 605454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605454 h 3510511"/>
              <a:gd name="connsiteX0" fmla="*/ 375 w 11338098"/>
              <a:gd name="connsiteY0" fmla="*/ 707054 h 3612111"/>
              <a:gd name="connsiteX1" fmla="*/ 11176715 w 11338098"/>
              <a:gd name="connsiteY1" fmla="*/ 0 h 3612111"/>
              <a:gd name="connsiteX2" fmla="*/ 11338098 w 11338098"/>
              <a:gd name="connsiteY2" fmla="*/ 3008104 h 3612111"/>
              <a:gd name="connsiteX3" fmla="*/ 8841 w 11338098"/>
              <a:gd name="connsiteY3" fmla="*/ 3612111 h 3612111"/>
              <a:gd name="connsiteX4" fmla="*/ 375 w 11338098"/>
              <a:gd name="connsiteY4" fmla="*/ 707054 h 3612111"/>
              <a:gd name="connsiteX0" fmla="*/ 375 w 11338098"/>
              <a:gd name="connsiteY0" fmla="*/ 571588 h 3612111"/>
              <a:gd name="connsiteX1" fmla="*/ 11176715 w 11338098"/>
              <a:gd name="connsiteY1" fmla="*/ 0 h 3612111"/>
              <a:gd name="connsiteX2" fmla="*/ 11338098 w 11338098"/>
              <a:gd name="connsiteY2" fmla="*/ 3008104 h 3612111"/>
              <a:gd name="connsiteX3" fmla="*/ 8841 w 11338098"/>
              <a:gd name="connsiteY3" fmla="*/ 3612111 h 3612111"/>
              <a:gd name="connsiteX4" fmla="*/ 375 w 11338098"/>
              <a:gd name="connsiteY4" fmla="*/ 571588 h 36121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38098" h="3612111">
                <a:moveTo>
                  <a:pt x="375" y="571588"/>
                </a:moveTo>
                <a:lnTo>
                  <a:pt x="11176715" y="0"/>
                </a:lnTo>
                <a:lnTo>
                  <a:pt x="11338098" y="3008104"/>
                </a:lnTo>
                <a:lnTo>
                  <a:pt x="8841" y="3612111"/>
                </a:lnTo>
                <a:cubicBezTo>
                  <a:pt x="11663" y="2906225"/>
                  <a:pt x="-2447" y="1277474"/>
                  <a:pt x="375" y="571588"/>
                </a:cubicBez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42F267EF-3E13-4ECA-B85D-114611603769}"/>
              </a:ext>
            </a:extLst>
          </p:cNvPr>
          <p:cNvSpPr txBox="1"/>
          <p:nvPr/>
        </p:nvSpPr>
        <p:spPr>
          <a:xfrm rot="21420000">
            <a:off x="4510533" y="2427460"/>
            <a:ext cx="5536828" cy="1346996"/>
          </a:xfrm>
          <a:prstGeom prst="rect">
            <a:avLst/>
          </a:prstGeom>
        </p:spPr>
        <p:txBody>
          <a:bodyPr vert="horz" lIns="91440" tIns="45720" rIns="91440" bIns="45720" rtlCol="0" anchor="b">
            <a:normAutofit fontScale="70000" lnSpcReduction="20000"/>
          </a:bodyPr>
          <a:lstStyle/>
          <a:p>
            <a:pPr algn="r" defTabSz="914400">
              <a:lnSpc>
                <a:spcPct val="90000"/>
              </a:lnSpc>
              <a:spcBef>
                <a:spcPct val="0"/>
              </a:spcBef>
              <a:spcAft>
                <a:spcPts val="600"/>
              </a:spcAft>
            </a:pPr>
            <a:r>
              <a:rPr lang="en-US" sz="8000" cap="all" dirty="0">
                <a:solidFill>
                  <a:schemeClr val="bg1"/>
                </a:solidFill>
                <a:latin typeface="+mj-lt"/>
                <a:ea typeface="+mj-ea"/>
                <a:cs typeface="+mj-cs"/>
              </a:rPr>
              <a:t>Real Life Context</a:t>
            </a:r>
          </a:p>
        </p:txBody>
      </p:sp>
      <p:pic>
        <p:nvPicPr>
          <p:cNvPr id="8" name="Picture 7">
            <a:extLst>
              <a:ext uri="{FF2B5EF4-FFF2-40B4-BE49-F238E27FC236}">
                <a16:creationId xmlns:a16="http://schemas.microsoft.com/office/drawing/2014/main" id="{0D3739E9-9597-40C7-8995-2E6AC5930EFA}"/>
              </a:ext>
            </a:extLst>
          </p:cNvPr>
          <p:cNvPicPr>
            <a:picLocks noChangeAspect="1"/>
          </p:cNvPicPr>
          <p:nvPr/>
        </p:nvPicPr>
        <p:blipFill rotWithShape="1">
          <a:blip r:embed="rId4"/>
          <a:srcRect r="2" b="5998"/>
          <a:stretch/>
        </p:blipFill>
        <p:spPr>
          <a:xfrm rot="21420000">
            <a:off x="385011" y="558668"/>
            <a:ext cx="3335929" cy="2406798"/>
          </a:xfrm>
          <a:prstGeom prst="rect">
            <a:avLst/>
          </a:prstGeom>
          <a:ln>
            <a:noFill/>
          </a:ln>
          <a:effectLst>
            <a:softEdge rad="112500"/>
          </a:effectLst>
        </p:spPr>
      </p:pic>
      <p:pic>
        <p:nvPicPr>
          <p:cNvPr id="2050" name="Picture 2" descr="Outdoor Arrays for Multiplication Practice – Line upon Line Learning">
            <a:extLst>
              <a:ext uri="{FF2B5EF4-FFF2-40B4-BE49-F238E27FC236}">
                <a16:creationId xmlns:a16="http://schemas.microsoft.com/office/drawing/2014/main" id="{D249BFD3-0083-4880-9D13-3FDB1C42195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0947"/>
          <a:stretch/>
        </p:blipFill>
        <p:spPr bwMode="auto">
          <a:xfrm rot="21420000">
            <a:off x="3840240" y="378265"/>
            <a:ext cx="3335929" cy="24067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Oak Welly Rack By A+B Furniture | notonthehighstreet.com">
            <a:extLst>
              <a:ext uri="{FF2B5EF4-FFF2-40B4-BE49-F238E27FC236}">
                <a16:creationId xmlns:a16="http://schemas.microsoft.com/office/drawing/2014/main" id="{C266C9E1-1D1D-45D3-93B5-6F05E83D4D9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5451" r="-2" b="12400"/>
          <a:stretch/>
        </p:blipFill>
        <p:spPr bwMode="auto">
          <a:xfrm rot="21420000">
            <a:off x="7291834" y="194832"/>
            <a:ext cx="3335929" cy="24067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9" name="5-Point Star 18">
            <a:extLst>
              <a:ext uri="{FF2B5EF4-FFF2-40B4-BE49-F238E27FC236}">
                <a16:creationId xmlns:a16="http://schemas.microsoft.com/office/drawing/2014/main" id="{7BF861FD-B061-4F0C-9080-E2087A2571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343901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E2F7A-31CE-4D42-97DB-D40370E22062}"/>
              </a:ext>
            </a:extLst>
          </p:cNvPr>
          <p:cNvSpPr>
            <a:spLocks noGrp="1"/>
          </p:cNvSpPr>
          <p:nvPr>
            <p:ph type="title"/>
          </p:nvPr>
        </p:nvSpPr>
        <p:spPr>
          <a:xfrm>
            <a:off x="656618" y="180586"/>
            <a:ext cx="10396882" cy="1151965"/>
          </a:xfrm>
        </p:spPr>
        <p:txBody>
          <a:bodyPr/>
          <a:lstStyle/>
          <a:p>
            <a:r>
              <a:rPr lang="en-GB" dirty="0"/>
              <a:t>Times tables in Lower Key Stage 2</a:t>
            </a:r>
          </a:p>
        </p:txBody>
      </p:sp>
      <p:sp>
        <p:nvSpPr>
          <p:cNvPr id="5" name="TextBox 4">
            <a:extLst>
              <a:ext uri="{FF2B5EF4-FFF2-40B4-BE49-F238E27FC236}">
                <a16:creationId xmlns:a16="http://schemas.microsoft.com/office/drawing/2014/main" id="{A157DBE6-BF5D-48AD-ABC6-1711ACA5E3FE}"/>
              </a:ext>
            </a:extLst>
          </p:cNvPr>
          <p:cNvSpPr txBox="1"/>
          <p:nvPr/>
        </p:nvSpPr>
        <p:spPr>
          <a:xfrm>
            <a:off x="656618" y="1038937"/>
            <a:ext cx="10396882" cy="5293757"/>
          </a:xfrm>
          <a:prstGeom prst="rect">
            <a:avLst/>
          </a:prstGeom>
          <a:noFill/>
        </p:spPr>
        <p:txBody>
          <a:bodyPr wrap="square">
            <a:spAutoFit/>
          </a:bodyPr>
          <a:lstStyle/>
          <a:p>
            <a:r>
              <a:rPr lang="en-GB" sz="1500" b="1" i="0" u="none" strike="noStrike" baseline="0" dirty="0">
                <a:solidFill>
                  <a:srgbClr val="000000"/>
                </a:solidFill>
                <a:latin typeface="Arial" panose="020B0604020202020204" pitchFamily="34" charset="0"/>
              </a:rPr>
              <a:t>Year 3 programme of study</a:t>
            </a:r>
          </a:p>
          <a:p>
            <a:r>
              <a:rPr lang="en-GB" sz="1500" b="1" i="0" u="none" strike="noStrike" baseline="0" dirty="0">
                <a:solidFill>
                  <a:srgbClr val="000000"/>
                </a:solidFill>
                <a:latin typeface="Arial" panose="020B0604020202020204" pitchFamily="34" charset="0"/>
              </a:rPr>
              <a:t>Number – number and place value </a:t>
            </a:r>
          </a:p>
          <a:p>
            <a:endParaRPr lang="en-GB" sz="1500" b="1" dirty="0">
              <a:solidFill>
                <a:srgbClr val="000000"/>
              </a:solidFill>
              <a:latin typeface="Arial" panose="020B0604020202020204" pitchFamily="34" charset="0"/>
            </a:endParaRPr>
          </a:p>
          <a:p>
            <a:pPr marL="285750" indent="-285750">
              <a:buFont typeface="Arial" panose="020B0604020202020204" pitchFamily="34" charset="0"/>
              <a:buChar char="•"/>
            </a:pPr>
            <a:r>
              <a:rPr lang="en-GB" sz="1500" b="0" i="0" u="none" strike="noStrike" baseline="0" dirty="0">
                <a:solidFill>
                  <a:srgbClr val="000000"/>
                </a:solidFill>
                <a:highlight>
                  <a:srgbClr val="FFFF00"/>
                </a:highlight>
                <a:latin typeface="Arial" panose="020B0604020202020204" pitchFamily="34" charset="0"/>
              </a:rPr>
              <a:t>count from 0 in multiples of 4, 8, 50 and 100; find 10 or 100 more or less than a given number</a:t>
            </a:r>
            <a:r>
              <a:rPr lang="en-GB" sz="1500" b="0" i="0" u="none" strike="noStrike" baseline="0" dirty="0">
                <a:solidFill>
                  <a:srgbClr val="000000"/>
                </a:solidFill>
                <a:latin typeface="Arial" panose="020B0604020202020204" pitchFamily="34" charset="0"/>
              </a:rPr>
              <a:t>	</a:t>
            </a:r>
          </a:p>
          <a:p>
            <a:pPr marL="285750" indent="-285750">
              <a:buFont typeface="Arial" panose="020B0604020202020204" pitchFamily="34" charset="0"/>
              <a:buChar char="•"/>
            </a:pPr>
            <a:endParaRPr lang="en-GB" sz="1500" dirty="0">
              <a:solidFill>
                <a:srgbClr val="000000"/>
              </a:solidFill>
              <a:latin typeface="Arial" panose="020B0604020202020204" pitchFamily="34" charset="0"/>
            </a:endParaRPr>
          </a:p>
          <a:p>
            <a:r>
              <a:rPr lang="en-GB" sz="1500" b="1" i="0" u="none" strike="noStrike" baseline="0" dirty="0">
                <a:solidFill>
                  <a:srgbClr val="000000"/>
                </a:solidFill>
                <a:latin typeface="Arial" panose="020B0604020202020204" pitchFamily="34" charset="0"/>
              </a:rPr>
              <a:t>Notes and guidance (non-statutory) </a:t>
            </a:r>
            <a:r>
              <a:rPr lang="en-GB" sz="1500" b="0" i="0" u="none" strike="noStrike" baseline="0" dirty="0">
                <a:solidFill>
                  <a:srgbClr val="000000"/>
                </a:solidFill>
                <a:latin typeface="Arial" panose="020B0604020202020204" pitchFamily="34" charset="0"/>
              </a:rPr>
              <a:t>	</a:t>
            </a:r>
          </a:p>
          <a:p>
            <a:pPr marL="285750" indent="-285750">
              <a:buFont typeface="Arial" panose="020B0604020202020204" pitchFamily="34" charset="0"/>
              <a:buChar char="•"/>
            </a:pPr>
            <a:r>
              <a:rPr lang="en-GB" sz="1500" b="0" i="0" u="none" strike="noStrike" baseline="0" dirty="0">
                <a:solidFill>
                  <a:srgbClr val="000000"/>
                </a:solidFill>
                <a:highlight>
                  <a:srgbClr val="FFFF00"/>
                </a:highlight>
                <a:latin typeface="Arial" panose="020B0604020202020204" pitchFamily="34" charset="0"/>
              </a:rPr>
              <a:t>Pupils now use multiples of 2, 3, 4, 5, 8, 10, 50 and 100. </a:t>
            </a:r>
            <a:r>
              <a:rPr lang="en-GB" sz="1500" b="0" i="0" u="none" strike="noStrike" baseline="0" dirty="0">
                <a:solidFill>
                  <a:srgbClr val="000000"/>
                </a:solidFill>
                <a:latin typeface="Arial" panose="020B0604020202020204" pitchFamily="34" charset="0"/>
              </a:rPr>
              <a:t>	</a:t>
            </a:r>
          </a:p>
          <a:p>
            <a:endParaRPr lang="en-GB" sz="1500" b="0" i="0" u="none" strike="noStrike" baseline="0" dirty="0">
              <a:solidFill>
                <a:srgbClr val="000000"/>
              </a:solidFill>
              <a:latin typeface="Arial" panose="020B0604020202020204" pitchFamily="34" charset="0"/>
            </a:endParaRPr>
          </a:p>
          <a:p>
            <a:r>
              <a:rPr lang="en-GB" sz="1500" b="1" i="0" u="none" strike="noStrike" baseline="0" dirty="0">
                <a:solidFill>
                  <a:srgbClr val="000000"/>
                </a:solidFill>
                <a:latin typeface="Arial" panose="020B0604020202020204" pitchFamily="34" charset="0"/>
                <a:cs typeface="Arial" panose="020B0604020202020204" pitchFamily="34" charset="0"/>
              </a:rPr>
              <a:t>Number – multiplication and division </a:t>
            </a:r>
            <a:r>
              <a:rPr lang="en-GB" sz="1500" b="0" i="0" u="none" strike="noStrike" baseline="0" dirty="0">
                <a:solidFill>
                  <a:srgbClr val="000000"/>
                </a:solidFill>
                <a:latin typeface="Arial" panose="020B0604020202020204" pitchFamily="34" charset="0"/>
                <a:cs typeface="Arial" panose="020B0604020202020204" pitchFamily="34" charset="0"/>
              </a:rPr>
              <a:t>	</a:t>
            </a:r>
          </a:p>
          <a:p>
            <a:r>
              <a:rPr lang="en-GB" sz="1500" b="1" i="0" u="none" strike="noStrike" baseline="0" dirty="0">
                <a:solidFill>
                  <a:srgbClr val="000000"/>
                </a:solidFill>
                <a:latin typeface="Arial" panose="020B0604020202020204" pitchFamily="34" charset="0"/>
                <a:cs typeface="Arial" panose="020B0604020202020204" pitchFamily="34" charset="0"/>
              </a:rPr>
              <a:t>Statutory requirements </a:t>
            </a:r>
            <a:r>
              <a:rPr lang="en-GB" sz="1500" b="0" i="0" u="none" strike="noStrike" baseline="0" dirty="0">
                <a:solidFill>
                  <a:srgbClr val="000000"/>
                </a:solidFill>
                <a:latin typeface="Arial" panose="020B0604020202020204" pitchFamily="34" charset="0"/>
                <a:cs typeface="Arial" panose="020B0604020202020204" pitchFamily="34" charset="0"/>
              </a:rPr>
              <a:t>	</a:t>
            </a:r>
          </a:p>
          <a:p>
            <a:r>
              <a:rPr lang="en-GB" sz="1500" b="0" i="0" u="none" strike="noStrike" baseline="0" dirty="0">
                <a:solidFill>
                  <a:srgbClr val="000000"/>
                </a:solidFill>
                <a:latin typeface="Arial" panose="020B0604020202020204" pitchFamily="34" charset="0"/>
                <a:cs typeface="Arial" panose="020B0604020202020204" pitchFamily="34" charset="0"/>
              </a:rPr>
              <a:t>Pupils should be taught to: </a:t>
            </a:r>
          </a:p>
          <a:p>
            <a:pPr marL="285750" indent="-285750">
              <a:buFont typeface="Arial" panose="020B0604020202020204" pitchFamily="34" charset="0"/>
              <a:buChar char="•"/>
            </a:pPr>
            <a:r>
              <a:rPr lang="en-GB" sz="1500" b="0" i="0" u="none" strike="noStrike" baseline="0" dirty="0">
                <a:solidFill>
                  <a:srgbClr val="000000"/>
                </a:solidFill>
                <a:highlight>
                  <a:srgbClr val="FFFF00"/>
                </a:highlight>
                <a:latin typeface="Arial" panose="020B0604020202020204" pitchFamily="34" charset="0"/>
                <a:cs typeface="Arial" panose="020B0604020202020204" pitchFamily="34" charset="0"/>
              </a:rPr>
              <a:t>recall and use multiplication and division facts for the 3, 4 and 8 multiplication tables </a:t>
            </a:r>
          </a:p>
          <a:p>
            <a:pPr marL="285750" indent="-285750">
              <a:buFont typeface="Arial" panose="020B0604020202020204" pitchFamily="34" charset="0"/>
              <a:buChar char="•"/>
            </a:pPr>
            <a:endParaRPr lang="en-GB" sz="1500" dirty="0">
              <a:solidFill>
                <a:srgbClr val="000000"/>
              </a:solidFill>
              <a:highlight>
                <a:srgbClr val="FFFF00"/>
              </a:highlight>
              <a:latin typeface="Arial" panose="020B0604020202020204" pitchFamily="34" charset="0"/>
              <a:cs typeface="Arial" panose="020B0604020202020204" pitchFamily="34" charset="0"/>
            </a:endParaRPr>
          </a:p>
          <a:p>
            <a:r>
              <a:rPr lang="en-GB" sz="1500" b="1" i="0" u="none" strike="noStrike" baseline="0" dirty="0">
                <a:solidFill>
                  <a:srgbClr val="000000"/>
                </a:solidFill>
                <a:latin typeface="Arial" panose="020B0604020202020204" pitchFamily="34" charset="0"/>
              </a:rPr>
              <a:t>Notes and guidance (non-statutory) </a:t>
            </a:r>
            <a:r>
              <a:rPr lang="en-GB" sz="1500" b="0" i="0" u="none" strike="noStrike" baseline="0" dirty="0">
                <a:solidFill>
                  <a:srgbClr val="000000"/>
                </a:solidFill>
                <a:latin typeface="Arial" panose="020B0604020202020204" pitchFamily="34" charset="0"/>
              </a:rPr>
              <a:t>	</a:t>
            </a:r>
          </a:p>
          <a:p>
            <a:r>
              <a:rPr lang="en-GB" sz="1500" b="0" i="0" u="none" strike="noStrike" baseline="0" dirty="0">
                <a:solidFill>
                  <a:srgbClr val="000000"/>
                </a:solidFill>
                <a:highlight>
                  <a:srgbClr val="FFFF00"/>
                </a:highlight>
                <a:latin typeface="Arial" panose="020B0604020202020204" pitchFamily="34" charset="0"/>
              </a:rPr>
              <a:t>Pupils continue to practise their mental recall of multiplication tables when they are calculating mathematical statements in order to improve fluency. Through doubling, they connect the 2, 4 and 8 multiplication tables. </a:t>
            </a:r>
          </a:p>
          <a:p>
            <a:r>
              <a:rPr lang="en-GB" sz="1500" b="0" i="0" u="none" strike="noStrike" baseline="0" dirty="0">
                <a:solidFill>
                  <a:srgbClr val="000000"/>
                </a:solidFill>
                <a:highlight>
                  <a:srgbClr val="FFFF00"/>
                </a:highlight>
                <a:latin typeface="Arial" panose="020B0604020202020204" pitchFamily="34" charset="0"/>
              </a:rPr>
              <a:t>Pupils develop efficient mental methods, for example, using commutativity and associativity (for example, 4 × 12 × 5 = 4 × 5 × 12 = 20 × 12 = 240) and multiplication and division facts (for example, using 3 × 2 = 6, 6 ÷ 3 = 2 and 2 = 6 ÷ 3) to derive related facts (for example, 30 × 2 = 60, 60 ÷ 3 = 20 and 20 = 60 ÷ 3). </a:t>
            </a:r>
            <a:r>
              <a:rPr lang="en-GB" sz="1800" b="0" i="0" u="none" strike="noStrike" baseline="0" dirty="0">
                <a:solidFill>
                  <a:srgbClr val="000000"/>
                </a:solidFill>
                <a:latin typeface="Arial" panose="020B0604020202020204" pitchFamily="34" charset="0"/>
              </a:rPr>
              <a:t>	</a:t>
            </a:r>
          </a:p>
          <a:p>
            <a:endParaRPr lang="en-GB" sz="1600" b="0" i="0" u="none" strike="noStrike" baseline="0" dirty="0">
              <a:solidFill>
                <a:srgbClr val="000000"/>
              </a:solidFill>
              <a:highlight>
                <a:srgbClr val="FFFF00"/>
              </a:highlight>
              <a:latin typeface="Arial" panose="020B0604020202020204" pitchFamily="34" charset="0"/>
              <a:cs typeface="Arial" panose="020B0604020202020204" pitchFamily="34" charset="0"/>
            </a:endParaRPr>
          </a:p>
          <a:p>
            <a:r>
              <a:rPr lang="en-GB" sz="1600" b="0" i="0" u="none" strike="noStrike" baseline="0" dirty="0">
                <a:solidFill>
                  <a:srgbClr val="000000"/>
                </a:solidFill>
                <a:latin typeface="Arial" panose="020B0604020202020204" pitchFamily="34" charset="0"/>
              </a:rPr>
              <a:t>	</a:t>
            </a:r>
          </a:p>
          <a:p>
            <a:endParaRPr lang="en-GB" sz="1800" b="0" i="0" u="none" strike="noStrike" baseline="0" dirty="0">
              <a:solidFill>
                <a:srgbClr val="000000"/>
              </a:solidFill>
              <a:latin typeface="Arial" panose="020B0604020202020204" pitchFamily="34" charset="0"/>
            </a:endParaRPr>
          </a:p>
        </p:txBody>
      </p:sp>
    </p:spTree>
    <p:extLst>
      <p:ext uri="{BB962C8B-B14F-4D97-AF65-F5344CB8AC3E}">
        <p14:creationId xmlns:p14="http://schemas.microsoft.com/office/powerpoint/2010/main" val="3138770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8DCFB5C-3C19-45FA-9B09-1F72E977BB36}"/>
              </a:ext>
            </a:extLst>
          </p:cNvPr>
          <p:cNvSpPr txBox="1"/>
          <p:nvPr/>
        </p:nvSpPr>
        <p:spPr>
          <a:xfrm>
            <a:off x="257961" y="331908"/>
            <a:ext cx="6136546" cy="369332"/>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rPr>
              <a:t>Year 4 programme of study </a:t>
            </a:r>
            <a:r>
              <a:rPr lang="en-GB" sz="1800" b="0" i="0" u="none" strike="noStrike" baseline="0" dirty="0">
                <a:solidFill>
                  <a:srgbClr val="000000"/>
                </a:solidFill>
                <a:latin typeface="Arial" panose="020B0604020202020204" pitchFamily="34" charset="0"/>
              </a:rPr>
              <a:t>	</a:t>
            </a:r>
          </a:p>
        </p:txBody>
      </p:sp>
      <p:sp>
        <p:nvSpPr>
          <p:cNvPr id="7" name="TextBox 6">
            <a:extLst>
              <a:ext uri="{FF2B5EF4-FFF2-40B4-BE49-F238E27FC236}">
                <a16:creationId xmlns:a16="http://schemas.microsoft.com/office/drawing/2014/main" id="{C5BE8BFF-02B2-49F2-B8C9-A2F3B574151D}"/>
              </a:ext>
            </a:extLst>
          </p:cNvPr>
          <p:cNvSpPr txBox="1"/>
          <p:nvPr/>
        </p:nvSpPr>
        <p:spPr>
          <a:xfrm>
            <a:off x="257961" y="696395"/>
            <a:ext cx="6136546" cy="369332"/>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rPr>
              <a:t>Number – number and place value </a:t>
            </a:r>
            <a:r>
              <a:rPr lang="en-GB" sz="1800" b="0" i="0" u="none" strike="noStrike" baseline="0" dirty="0">
                <a:solidFill>
                  <a:srgbClr val="000000"/>
                </a:solidFill>
                <a:latin typeface="Arial" panose="020B0604020202020204" pitchFamily="34" charset="0"/>
              </a:rPr>
              <a:t>	</a:t>
            </a:r>
          </a:p>
        </p:txBody>
      </p:sp>
      <p:sp>
        <p:nvSpPr>
          <p:cNvPr id="9" name="TextBox 8">
            <a:extLst>
              <a:ext uri="{FF2B5EF4-FFF2-40B4-BE49-F238E27FC236}">
                <a16:creationId xmlns:a16="http://schemas.microsoft.com/office/drawing/2014/main" id="{2FA74164-FD0C-4612-B8DD-0FB867E63547}"/>
              </a:ext>
            </a:extLst>
          </p:cNvPr>
          <p:cNvSpPr txBox="1"/>
          <p:nvPr/>
        </p:nvSpPr>
        <p:spPr>
          <a:xfrm>
            <a:off x="257961" y="1218354"/>
            <a:ext cx="6136546" cy="1107996"/>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cs typeface="Arial" panose="020B0604020202020204" pitchFamily="34" charset="0"/>
              </a:rPr>
              <a:t>Statutory requirements </a:t>
            </a:r>
            <a:r>
              <a:rPr lang="en-GB" sz="1600" b="0" i="0" u="none" strike="noStrike" baseline="0" dirty="0">
                <a:solidFill>
                  <a:srgbClr val="000000"/>
                </a:solidFill>
                <a:latin typeface="Arial" panose="020B0604020202020204" pitchFamily="34" charset="0"/>
                <a:cs typeface="Arial" panose="020B0604020202020204" pitchFamily="34" charset="0"/>
              </a:rPr>
              <a:t>	</a:t>
            </a:r>
          </a:p>
          <a:p>
            <a:r>
              <a:rPr lang="en-GB" sz="1600" b="0" i="0" u="none" strike="noStrike" baseline="0" dirty="0">
                <a:solidFill>
                  <a:srgbClr val="000000"/>
                </a:solidFill>
                <a:latin typeface="Arial" panose="020B0604020202020204" pitchFamily="34" charset="0"/>
                <a:cs typeface="Arial" panose="020B0604020202020204" pitchFamily="34" charset="0"/>
              </a:rPr>
              <a:t>Pupils should be taught to </a:t>
            </a:r>
          </a:p>
          <a:p>
            <a:pPr marL="285750" indent="-285750">
              <a:buFont typeface="Arial" panose="020B0604020202020204" pitchFamily="34" charset="0"/>
              <a:buChar char="•"/>
            </a:pPr>
            <a:r>
              <a:rPr lang="en-GB" sz="1600" b="0" i="0" u="none" strike="noStrike" baseline="0" dirty="0">
                <a:solidFill>
                  <a:srgbClr val="000000"/>
                </a:solidFill>
                <a:highlight>
                  <a:srgbClr val="FFFF00"/>
                </a:highlight>
                <a:latin typeface="Arial" panose="020B0604020202020204" pitchFamily="34" charset="0"/>
                <a:cs typeface="Arial" panose="020B0604020202020204" pitchFamily="34" charset="0"/>
              </a:rPr>
              <a:t>count in multiples of 6, 7, 9, 25 and 1000</a:t>
            </a:r>
            <a:r>
              <a:rPr lang="en-GB" sz="1600" b="0" i="0" u="none" strike="noStrike" baseline="0" dirty="0">
                <a:solidFill>
                  <a:srgbClr val="000000"/>
                </a:solidFill>
                <a:latin typeface="Arial" panose="020B0604020202020204" pitchFamily="34" charset="0"/>
                <a:cs typeface="Arial" panose="020B0604020202020204" pitchFamily="34" charset="0"/>
              </a:rPr>
              <a:t> </a:t>
            </a:r>
          </a:p>
          <a:p>
            <a:r>
              <a:rPr lang="en-GB" sz="1800" b="0" i="0" u="none" strike="noStrike" baseline="0" dirty="0">
                <a:solidFill>
                  <a:srgbClr val="000000"/>
                </a:solidFill>
                <a:latin typeface="Arial" panose="020B0604020202020204" pitchFamily="34" charset="0"/>
              </a:rPr>
              <a:t>	</a:t>
            </a:r>
          </a:p>
        </p:txBody>
      </p:sp>
      <p:sp>
        <p:nvSpPr>
          <p:cNvPr id="11" name="TextBox 10">
            <a:extLst>
              <a:ext uri="{FF2B5EF4-FFF2-40B4-BE49-F238E27FC236}">
                <a16:creationId xmlns:a16="http://schemas.microsoft.com/office/drawing/2014/main" id="{75DB59C1-1BAC-43A5-8F86-DA6BAAA13026}"/>
              </a:ext>
            </a:extLst>
          </p:cNvPr>
          <p:cNvSpPr txBox="1"/>
          <p:nvPr/>
        </p:nvSpPr>
        <p:spPr>
          <a:xfrm>
            <a:off x="257962" y="2248142"/>
            <a:ext cx="6136546" cy="369332"/>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rPr>
              <a:t>Number – multiplication and division </a:t>
            </a:r>
            <a:r>
              <a:rPr lang="en-GB"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2414DDDA-BC70-4879-BA96-555ABADC5BB5}"/>
              </a:ext>
            </a:extLst>
          </p:cNvPr>
          <p:cNvSpPr txBox="1"/>
          <p:nvPr/>
        </p:nvSpPr>
        <p:spPr>
          <a:xfrm>
            <a:off x="257962" y="2617474"/>
            <a:ext cx="8181363" cy="1846659"/>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rPr>
              <a:t>Statutory requirements </a:t>
            </a:r>
            <a:r>
              <a:rPr lang="en-GB" sz="1600" b="0" i="0" u="none" strike="noStrike" baseline="0" dirty="0">
                <a:solidFill>
                  <a:srgbClr val="000000"/>
                </a:solidFill>
                <a:latin typeface="Arial" panose="020B0604020202020204" pitchFamily="34" charset="0"/>
              </a:rPr>
              <a:t>	</a:t>
            </a:r>
          </a:p>
          <a:p>
            <a:r>
              <a:rPr lang="en-GB" sz="1600" b="0" i="0" u="none" strike="noStrike" baseline="0" dirty="0">
                <a:solidFill>
                  <a:srgbClr val="000000"/>
                </a:solidFill>
                <a:latin typeface="Arial" panose="020B0604020202020204" pitchFamily="34" charset="0"/>
              </a:rPr>
              <a:t>Pupils should be taught to: </a:t>
            </a:r>
          </a:p>
          <a:p>
            <a:r>
              <a:rPr lang="en-GB" sz="1600" b="0" i="0" u="none" strike="noStrike" baseline="0" dirty="0">
                <a:solidFill>
                  <a:srgbClr val="000000"/>
                </a:solidFill>
                <a:latin typeface="Wingdings" panose="05000000000000000000" pitchFamily="2" charset="2"/>
              </a:rPr>
              <a:t> </a:t>
            </a:r>
            <a:r>
              <a:rPr lang="en-GB" sz="1600" b="0" i="0" u="none" strike="noStrike" baseline="0" dirty="0">
                <a:solidFill>
                  <a:srgbClr val="000000"/>
                </a:solidFill>
                <a:highlight>
                  <a:srgbClr val="FFFF00"/>
                </a:highlight>
                <a:latin typeface="Arial" panose="020B0604020202020204" pitchFamily="34" charset="0"/>
              </a:rPr>
              <a:t>recall multiplication and division facts for multiplication tables up to 12 × 12 </a:t>
            </a:r>
          </a:p>
          <a:p>
            <a:r>
              <a:rPr lang="en-GB" sz="1600" b="0" i="0" u="none" strike="noStrike" baseline="0" dirty="0">
                <a:solidFill>
                  <a:srgbClr val="000000"/>
                </a:solidFill>
                <a:highlight>
                  <a:srgbClr val="FFFF00"/>
                </a:highlight>
                <a:latin typeface="Wingdings" panose="05000000000000000000" pitchFamily="2" charset="2"/>
              </a:rPr>
              <a:t> </a:t>
            </a:r>
            <a:r>
              <a:rPr lang="en-GB" sz="1600" b="0" i="0" u="none" strike="noStrike" baseline="0" dirty="0">
                <a:solidFill>
                  <a:srgbClr val="000000"/>
                </a:solidFill>
                <a:highlight>
                  <a:srgbClr val="FFFF00"/>
                </a:highlight>
                <a:latin typeface="Arial" panose="020B0604020202020204" pitchFamily="34" charset="0"/>
              </a:rPr>
              <a:t>use place value, known and derived facts to multiply and divide mentally, including: multiplying by 0 and 1; dividing by 1; multiplying together three numbers </a:t>
            </a:r>
          </a:p>
          <a:p>
            <a:r>
              <a:rPr lang="en-GB" sz="1600" b="0" i="0" u="none" strike="noStrike" baseline="0" dirty="0">
                <a:solidFill>
                  <a:srgbClr val="000000"/>
                </a:solidFill>
                <a:highlight>
                  <a:srgbClr val="FFFF00"/>
                </a:highlight>
                <a:latin typeface="Wingdings" panose="05000000000000000000" pitchFamily="2" charset="2"/>
              </a:rPr>
              <a:t> </a:t>
            </a:r>
            <a:r>
              <a:rPr lang="en-GB" sz="1600" b="0" i="0" u="none" strike="noStrike" baseline="0" dirty="0">
                <a:solidFill>
                  <a:srgbClr val="000000"/>
                </a:solidFill>
                <a:highlight>
                  <a:srgbClr val="FFFF00"/>
                </a:highlight>
                <a:latin typeface="Arial" panose="020B0604020202020204" pitchFamily="34" charset="0"/>
              </a:rPr>
              <a:t>recognise and use factor pairs and commutativity in mental calculations </a:t>
            </a:r>
          </a:p>
          <a:p>
            <a:r>
              <a:rPr lang="en-GB" sz="1800" b="0" i="0" u="none" strike="noStrike" baseline="0" dirty="0">
                <a:solidFill>
                  <a:srgbClr val="000000"/>
                </a:solidFill>
                <a:latin typeface="Arial" panose="020B0604020202020204" pitchFamily="34" charset="0"/>
              </a:rPr>
              <a:t>	</a:t>
            </a:r>
          </a:p>
        </p:txBody>
      </p:sp>
      <p:sp>
        <p:nvSpPr>
          <p:cNvPr id="15" name="TextBox 14">
            <a:extLst>
              <a:ext uri="{FF2B5EF4-FFF2-40B4-BE49-F238E27FC236}">
                <a16:creationId xmlns:a16="http://schemas.microsoft.com/office/drawing/2014/main" id="{D1052239-FF5A-4CB9-BD9D-32F4CA7D0A76}"/>
              </a:ext>
            </a:extLst>
          </p:cNvPr>
          <p:cNvSpPr txBox="1"/>
          <p:nvPr/>
        </p:nvSpPr>
        <p:spPr>
          <a:xfrm>
            <a:off x="257961" y="4307719"/>
            <a:ext cx="10060497" cy="584775"/>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rPr>
              <a:t>Notes and guidance (non-statutory) </a:t>
            </a:r>
            <a:r>
              <a:rPr lang="en-GB" sz="1600" b="0" i="0" u="none" strike="noStrike" baseline="0" dirty="0">
                <a:solidFill>
                  <a:srgbClr val="000000"/>
                </a:solidFill>
                <a:latin typeface="Arial" panose="020B0604020202020204" pitchFamily="34" charset="0"/>
              </a:rPr>
              <a:t>	</a:t>
            </a:r>
          </a:p>
          <a:p>
            <a:r>
              <a:rPr lang="en-GB" sz="1600" b="0" i="0" u="none" strike="noStrike" baseline="0" dirty="0">
                <a:solidFill>
                  <a:srgbClr val="000000"/>
                </a:solidFill>
                <a:highlight>
                  <a:srgbClr val="FFFF00"/>
                </a:highlight>
                <a:latin typeface="Arial" panose="020B0604020202020204" pitchFamily="34" charset="0"/>
              </a:rPr>
              <a:t>Pupils continue to practise recalling and using multiplication tables and related division facts to aid fluency. </a:t>
            </a:r>
            <a:r>
              <a:rPr lang="en-GB" sz="1600" b="0" i="0" u="none" strike="noStrike" baseline="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355393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34BBDA7-E978-4D3B-B1F5-E0C73F2F10A2}"/>
              </a:ext>
            </a:extLst>
          </p:cNvPr>
          <p:cNvPicPr>
            <a:picLocks noChangeAspect="1"/>
          </p:cNvPicPr>
          <p:nvPr/>
        </p:nvPicPr>
        <p:blipFill>
          <a:blip r:embed="rId2"/>
          <a:stretch>
            <a:fillRect/>
          </a:stretch>
        </p:blipFill>
        <p:spPr>
          <a:xfrm>
            <a:off x="116731" y="104572"/>
            <a:ext cx="3981855" cy="2239793"/>
          </a:xfrm>
          <a:prstGeom prst="rect">
            <a:avLst/>
          </a:prstGeom>
          <a:ln>
            <a:noFill/>
          </a:ln>
          <a:effectLst>
            <a:softEdge rad="112500"/>
          </a:effectLst>
        </p:spPr>
      </p:pic>
      <p:sp>
        <p:nvSpPr>
          <p:cNvPr id="5" name="TextBox 4">
            <a:extLst>
              <a:ext uri="{FF2B5EF4-FFF2-40B4-BE49-F238E27FC236}">
                <a16:creationId xmlns:a16="http://schemas.microsoft.com/office/drawing/2014/main" id="{C1B53785-9962-4F54-A6F0-53119E230CD6}"/>
              </a:ext>
            </a:extLst>
          </p:cNvPr>
          <p:cNvSpPr txBox="1"/>
          <p:nvPr/>
        </p:nvSpPr>
        <p:spPr>
          <a:xfrm>
            <a:off x="556017" y="2432788"/>
            <a:ext cx="3109972" cy="369332"/>
          </a:xfrm>
          <a:prstGeom prst="rect">
            <a:avLst/>
          </a:prstGeom>
          <a:noFill/>
        </p:spPr>
        <p:txBody>
          <a:bodyPr wrap="square">
            <a:spAutoFit/>
          </a:bodyPr>
          <a:lstStyle/>
          <a:p>
            <a:r>
              <a:rPr lang="en-GB" dirty="0">
                <a:hlinkClick r:id="rId3"/>
              </a:rPr>
              <a:t>https://youtu.be/yXdHGBfoqfw</a:t>
            </a:r>
            <a:r>
              <a:rPr lang="en-GB" dirty="0"/>
              <a:t> </a:t>
            </a:r>
          </a:p>
        </p:txBody>
      </p:sp>
      <p:pic>
        <p:nvPicPr>
          <p:cNvPr id="7" name="Picture 6">
            <a:extLst>
              <a:ext uri="{FF2B5EF4-FFF2-40B4-BE49-F238E27FC236}">
                <a16:creationId xmlns:a16="http://schemas.microsoft.com/office/drawing/2014/main" id="{A0FF3307-8728-4416-B7EB-539600393643}"/>
              </a:ext>
            </a:extLst>
          </p:cNvPr>
          <p:cNvPicPr>
            <a:picLocks noChangeAspect="1"/>
          </p:cNvPicPr>
          <p:nvPr/>
        </p:nvPicPr>
        <p:blipFill>
          <a:blip r:embed="rId4"/>
          <a:stretch>
            <a:fillRect/>
          </a:stretch>
        </p:blipFill>
        <p:spPr>
          <a:xfrm>
            <a:off x="4319080" y="236742"/>
            <a:ext cx="3239311" cy="2484436"/>
          </a:xfrm>
          <a:prstGeom prst="rect">
            <a:avLst/>
          </a:prstGeom>
          <a:ln>
            <a:noFill/>
          </a:ln>
          <a:effectLst>
            <a:softEdge rad="112500"/>
          </a:effectLst>
        </p:spPr>
      </p:pic>
      <p:pic>
        <p:nvPicPr>
          <p:cNvPr id="9" name="Picture 8">
            <a:extLst>
              <a:ext uri="{FF2B5EF4-FFF2-40B4-BE49-F238E27FC236}">
                <a16:creationId xmlns:a16="http://schemas.microsoft.com/office/drawing/2014/main" id="{770BB677-81CE-4E00-B095-FEF310D5F851}"/>
              </a:ext>
            </a:extLst>
          </p:cNvPr>
          <p:cNvPicPr>
            <a:picLocks noChangeAspect="1"/>
          </p:cNvPicPr>
          <p:nvPr/>
        </p:nvPicPr>
        <p:blipFill>
          <a:blip r:embed="rId5"/>
          <a:stretch>
            <a:fillRect/>
          </a:stretch>
        </p:blipFill>
        <p:spPr>
          <a:xfrm>
            <a:off x="8323086" y="191230"/>
            <a:ext cx="2726302" cy="2529948"/>
          </a:xfrm>
          <a:prstGeom prst="rect">
            <a:avLst/>
          </a:prstGeom>
          <a:ln>
            <a:noFill/>
          </a:ln>
          <a:effectLst>
            <a:softEdge rad="112500"/>
          </a:effectLst>
        </p:spPr>
      </p:pic>
      <p:sp>
        <p:nvSpPr>
          <p:cNvPr id="10" name="TextBox 9">
            <a:extLst>
              <a:ext uri="{FF2B5EF4-FFF2-40B4-BE49-F238E27FC236}">
                <a16:creationId xmlns:a16="http://schemas.microsoft.com/office/drawing/2014/main" id="{F3B2DB43-CE5A-4751-B63C-BA55C6507FEE}"/>
              </a:ext>
            </a:extLst>
          </p:cNvPr>
          <p:cNvSpPr txBox="1"/>
          <p:nvPr/>
        </p:nvSpPr>
        <p:spPr>
          <a:xfrm>
            <a:off x="8453414" y="2861946"/>
            <a:ext cx="2465645" cy="369332"/>
          </a:xfrm>
          <a:prstGeom prst="rect">
            <a:avLst/>
          </a:prstGeom>
          <a:noFill/>
        </p:spPr>
        <p:txBody>
          <a:bodyPr wrap="square">
            <a:spAutoFit/>
          </a:bodyPr>
          <a:lstStyle/>
          <a:p>
            <a:pPr algn="ctr"/>
            <a:r>
              <a:rPr lang="en-GB" dirty="0">
                <a:latin typeface="+mj-lt"/>
                <a:cs typeface="Arial" panose="020B0604020202020204" pitchFamily="34" charset="0"/>
              </a:rPr>
              <a:t>Multiplication Wheels</a:t>
            </a:r>
            <a:endParaRPr lang="en-GB" dirty="0">
              <a:latin typeface="Arial" panose="020B0604020202020204" pitchFamily="34" charset="0"/>
              <a:cs typeface="Arial" panose="020B0604020202020204" pitchFamily="34" charset="0"/>
            </a:endParaRPr>
          </a:p>
        </p:txBody>
      </p:sp>
      <p:pic>
        <p:nvPicPr>
          <p:cNvPr id="11" name="Picture 8" descr="KS1 Multiplication Using Arrays | Picture Calculations">
            <a:extLst>
              <a:ext uri="{FF2B5EF4-FFF2-40B4-BE49-F238E27FC236}">
                <a16:creationId xmlns:a16="http://schemas.microsoft.com/office/drawing/2014/main" id="{F602390F-872A-4B78-A154-EF42C0605BA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8594" y="3158157"/>
            <a:ext cx="2514600" cy="14859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A0B0CEE-DA48-4D0B-9FC7-3C2C802A9D6B}"/>
              </a:ext>
            </a:extLst>
          </p:cNvPr>
          <p:cNvSpPr txBox="1"/>
          <p:nvPr/>
        </p:nvSpPr>
        <p:spPr>
          <a:xfrm>
            <a:off x="400909" y="4630368"/>
            <a:ext cx="3109971" cy="923330"/>
          </a:xfrm>
          <a:prstGeom prst="rect">
            <a:avLst/>
          </a:prstGeom>
          <a:noFill/>
        </p:spPr>
        <p:txBody>
          <a:bodyPr wrap="square">
            <a:spAutoFit/>
          </a:bodyPr>
          <a:lstStyle/>
          <a:p>
            <a:pPr algn="ctr"/>
            <a:r>
              <a:rPr lang="en-GB" dirty="0">
                <a:latin typeface="+mj-lt"/>
                <a:cs typeface="Arial" panose="020B0604020202020204" pitchFamily="34" charset="0"/>
              </a:rPr>
              <a:t>Arrays</a:t>
            </a:r>
          </a:p>
          <a:p>
            <a:pPr algn="ctr"/>
            <a:r>
              <a:rPr lang="en-GB" dirty="0">
                <a:latin typeface="Arial" panose="020B0604020202020204" pitchFamily="34" charset="0"/>
                <a:cs typeface="Arial" panose="020B0604020202020204" pitchFamily="34" charset="0"/>
              </a:rPr>
              <a:t>Matching calculation with an array.</a:t>
            </a:r>
          </a:p>
        </p:txBody>
      </p:sp>
      <p:pic>
        <p:nvPicPr>
          <p:cNvPr id="14" name="Picture 12" descr="Times tables collection - BBC Teach">
            <a:extLst>
              <a:ext uri="{FF2B5EF4-FFF2-40B4-BE49-F238E27FC236}">
                <a16:creationId xmlns:a16="http://schemas.microsoft.com/office/drawing/2014/main" id="{E6D07603-0ED2-4113-A117-5331AF5B6EE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57486" y="3238430"/>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55AB8FAC-51C3-4952-B001-F41BC7A1F3BD}"/>
              </a:ext>
            </a:extLst>
          </p:cNvPr>
          <p:cNvSpPr txBox="1"/>
          <p:nvPr/>
        </p:nvSpPr>
        <p:spPr>
          <a:xfrm>
            <a:off x="7441282" y="4907367"/>
            <a:ext cx="4349809" cy="369332"/>
          </a:xfrm>
          <a:prstGeom prst="rect">
            <a:avLst/>
          </a:prstGeom>
          <a:noFill/>
        </p:spPr>
        <p:txBody>
          <a:bodyPr wrap="square">
            <a:spAutoFit/>
          </a:bodyPr>
          <a:lstStyle/>
          <a:p>
            <a:r>
              <a:rPr lang="en-GB" dirty="0">
                <a:hlinkClick r:id="rId8"/>
              </a:rPr>
              <a:t>https://www.bbc.co.uk/teach/supermovers</a:t>
            </a:r>
            <a:r>
              <a:rPr lang="en-GB" dirty="0"/>
              <a:t> </a:t>
            </a:r>
          </a:p>
        </p:txBody>
      </p:sp>
      <p:pic>
        <p:nvPicPr>
          <p:cNvPr id="4098" name="Picture 2" descr="Cooking and nutrition in primary schools | TheSchoolRun">
            <a:extLst>
              <a:ext uri="{FF2B5EF4-FFF2-40B4-BE49-F238E27FC236}">
                <a16:creationId xmlns:a16="http://schemas.microsoft.com/office/drawing/2014/main" id="{948DCC63-17BC-489C-98E0-D5CCD44503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1897" y="2864514"/>
            <a:ext cx="2733675"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034FB99C-5BA2-4C03-AE99-12EA983C4CA6}"/>
              </a:ext>
            </a:extLst>
          </p:cNvPr>
          <p:cNvSpPr txBox="1"/>
          <p:nvPr/>
        </p:nvSpPr>
        <p:spPr>
          <a:xfrm>
            <a:off x="4351883" y="4603033"/>
            <a:ext cx="3109971" cy="861774"/>
          </a:xfrm>
          <a:prstGeom prst="rect">
            <a:avLst/>
          </a:prstGeom>
          <a:noFill/>
        </p:spPr>
        <p:txBody>
          <a:bodyPr wrap="square">
            <a:spAutoFit/>
          </a:bodyPr>
          <a:lstStyle/>
          <a:p>
            <a:pPr algn="ctr"/>
            <a:r>
              <a:rPr lang="en-GB" dirty="0">
                <a:latin typeface="+mj-lt"/>
                <a:cs typeface="Arial" panose="020B0604020202020204" pitchFamily="34" charset="0"/>
              </a:rPr>
              <a:t>Real life opportunities</a:t>
            </a:r>
          </a:p>
          <a:p>
            <a:pPr algn="ctr"/>
            <a:r>
              <a:rPr lang="en-GB" sz="1600" dirty="0">
                <a:latin typeface="Arial" panose="020B0604020202020204" pitchFamily="34" charset="0"/>
                <a:cs typeface="Arial" panose="020B0604020202020204" pitchFamily="34" charset="0"/>
              </a:rPr>
              <a:t>Cooking – scaling up/down quantities</a:t>
            </a:r>
          </a:p>
        </p:txBody>
      </p:sp>
    </p:spTree>
    <p:extLst>
      <p:ext uri="{BB962C8B-B14F-4D97-AF65-F5344CB8AC3E}">
        <p14:creationId xmlns:p14="http://schemas.microsoft.com/office/powerpoint/2010/main" val="4230714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3867586-FF3A-4037-8199-37353A329A8F}"/>
              </a:ext>
            </a:extLst>
          </p:cNvPr>
          <p:cNvPicPr>
            <a:picLocks noChangeAspect="1"/>
          </p:cNvPicPr>
          <p:nvPr/>
        </p:nvPicPr>
        <p:blipFill>
          <a:blip r:embed="rId2"/>
          <a:stretch>
            <a:fillRect/>
          </a:stretch>
        </p:blipFill>
        <p:spPr>
          <a:xfrm>
            <a:off x="175098" y="143887"/>
            <a:ext cx="5702062" cy="4155740"/>
          </a:xfrm>
          <a:prstGeom prst="rect">
            <a:avLst/>
          </a:prstGeom>
          <a:ln>
            <a:noFill/>
          </a:ln>
          <a:effectLst>
            <a:softEdge rad="112500"/>
          </a:effectLst>
        </p:spPr>
      </p:pic>
      <p:pic>
        <p:nvPicPr>
          <p:cNvPr id="5" name="Picture 4">
            <a:extLst>
              <a:ext uri="{FF2B5EF4-FFF2-40B4-BE49-F238E27FC236}">
                <a16:creationId xmlns:a16="http://schemas.microsoft.com/office/drawing/2014/main" id="{014ADCEF-A1F0-4DF5-B72E-57B8E2F2D52F}"/>
              </a:ext>
            </a:extLst>
          </p:cNvPr>
          <p:cNvPicPr>
            <a:picLocks noChangeAspect="1"/>
          </p:cNvPicPr>
          <p:nvPr/>
        </p:nvPicPr>
        <p:blipFill>
          <a:blip r:embed="rId3"/>
          <a:stretch>
            <a:fillRect/>
          </a:stretch>
        </p:blipFill>
        <p:spPr>
          <a:xfrm>
            <a:off x="6314842" y="143887"/>
            <a:ext cx="4617411" cy="4583756"/>
          </a:xfrm>
          <a:prstGeom prst="rect">
            <a:avLst/>
          </a:prstGeom>
          <a:ln>
            <a:noFill/>
          </a:ln>
          <a:effectLst>
            <a:softEdge rad="112500"/>
          </a:effectLst>
        </p:spPr>
      </p:pic>
      <p:sp>
        <p:nvSpPr>
          <p:cNvPr id="6" name="TextBox 5">
            <a:extLst>
              <a:ext uri="{FF2B5EF4-FFF2-40B4-BE49-F238E27FC236}">
                <a16:creationId xmlns:a16="http://schemas.microsoft.com/office/drawing/2014/main" id="{CB7A8240-F40E-492E-8858-8F0542719EAF}"/>
              </a:ext>
            </a:extLst>
          </p:cNvPr>
          <p:cNvSpPr txBox="1"/>
          <p:nvPr/>
        </p:nvSpPr>
        <p:spPr>
          <a:xfrm>
            <a:off x="7390724" y="4815192"/>
            <a:ext cx="2465645" cy="369332"/>
          </a:xfrm>
          <a:prstGeom prst="rect">
            <a:avLst/>
          </a:prstGeom>
          <a:noFill/>
        </p:spPr>
        <p:txBody>
          <a:bodyPr wrap="square">
            <a:spAutoFit/>
          </a:bodyPr>
          <a:lstStyle/>
          <a:p>
            <a:pPr algn="ctr"/>
            <a:r>
              <a:rPr lang="en-GB" dirty="0">
                <a:latin typeface="+mj-lt"/>
                <a:cs typeface="Arial" panose="020B0604020202020204" pitchFamily="34" charset="0"/>
              </a:rPr>
              <a:t>Multiplication Grid</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7268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4F632-A673-4029-B33B-03DC0866EFC1}"/>
              </a:ext>
            </a:extLst>
          </p:cNvPr>
          <p:cNvSpPr>
            <a:spLocks noGrp="1"/>
          </p:cNvSpPr>
          <p:nvPr>
            <p:ph type="title"/>
          </p:nvPr>
        </p:nvSpPr>
        <p:spPr/>
        <p:txBody>
          <a:bodyPr/>
          <a:lstStyle/>
          <a:p>
            <a:r>
              <a:rPr lang="en-GB" dirty="0"/>
              <a:t>Times Tables in Upper Key Stage 2</a:t>
            </a:r>
          </a:p>
        </p:txBody>
      </p:sp>
      <p:sp>
        <p:nvSpPr>
          <p:cNvPr id="5" name="TextBox 4">
            <a:extLst>
              <a:ext uri="{FF2B5EF4-FFF2-40B4-BE49-F238E27FC236}">
                <a16:creationId xmlns:a16="http://schemas.microsoft.com/office/drawing/2014/main" id="{E704654F-308D-43F9-881A-11F98F71C99D}"/>
              </a:ext>
            </a:extLst>
          </p:cNvPr>
          <p:cNvSpPr txBox="1"/>
          <p:nvPr/>
        </p:nvSpPr>
        <p:spPr>
          <a:xfrm>
            <a:off x="685800" y="1752955"/>
            <a:ext cx="9406155" cy="2585323"/>
          </a:xfrm>
          <a:prstGeom prst="rect">
            <a:avLst/>
          </a:prstGeom>
          <a:noFill/>
        </p:spPr>
        <p:txBody>
          <a:bodyPr wrap="square">
            <a:spAutoFit/>
          </a:bodyPr>
          <a:lstStyle/>
          <a:p>
            <a:r>
              <a:rPr lang="en-GB" sz="1600" b="1" i="0" u="none" strike="noStrike" baseline="0" dirty="0">
                <a:solidFill>
                  <a:srgbClr val="000000"/>
                </a:solidFill>
                <a:latin typeface="Arial" panose="020B0604020202020204" pitchFamily="34" charset="0"/>
              </a:rPr>
              <a:t>Year 5 and 6 programme of study</a:t>
            </a:r>
          </a:p>
          <a:p>
            <a:r>
              <a:rPr lang="en-GB" sz="1600" b="1" i="0" u="none" strike="noStrike" baseline="0" dirty="0">
                <a:solidFill>
                  <a:srgbClr val="000000"/>
                </a:solidFill>
                <a:latin typeface="Arial" panose="020B0604020202020204" pitchFamily="34" charset="0"/>
              </a:rPr>
              <a:t>Multiplication and Division</a:t>
            </a:r>
          </a:p>
          <a:p>
            <a:endParaRPr lang="en-GB" sz="1600" b="1" dirty="0">
              <a:solidFill>
                <a:srgbClr val="000000"/>
              </a:solidFill>
              <a:latin typeface="Arial" panose="020B0604020202020204" pitchFamily="34" charset="0"/>
            </a:endParaRPr>
          </a:p>
          <a:p>
            <a:pPr marL="285750" indent="-285750">
              <a:buFont typeface="Arial" panose="020B0604020202020204" pitchFamily="34" charset="0"/>
              <a:buChar char="•"/>
            </a:pPr>
            <a:r>
              <a:rPr lang="en-GB" sz="1600" b="0" i="0" u="none" strike="noStrike" baseline="0" dirty="0">
                <a:solidFill>
                  <a:srgbClr val="000000"/>
                </a:solidFill>
                <a:highlight>
                  <a:srgbClr val="FFFF00"/>
                </a:highlight>
                <a:latin typeface="Arial" panose="020B0604020202020204" pitchFamily="34" charset="0"/>
              </a:rPr>
              <a:t>identify multiples and factors, including finding all factor pairs of a number, and common factors of two numbers </a:t>
            </a:r>
          </a:p>
          <a:p>
            <a:pPr marL="285750" indent="-285750">
              <a:buFont typeface="Arial" panose="020B0604020202020204" pitchFamily="34" charset="0"/>
              <a:buChar char="•"/>
            </a:pPr>
            <a:endParaRPr lang="en-GB" sz="1600" dirty="0">
              <a:solidFill>
                <a:srgbClr val="000000"/>
              </a:solidFill>
              <a:highlight>
                <a:srgbClr val="FFFF00"/>
              </a:highlight>
              <a:latin typeface="Arial" panose="020B0604020202020204" pitchFamily="34" charset="0"/>
            </a:endParaRPr>
          </a:p>
          <a:p>
            <a:pPr marL="285750" indent="-285750">
              <a:buFont typeface="Arial" panose="020B0604020202020204" pitchFamily="34" charset="0"/>
              <a:buChar char="•"/>
            </a:pPr>
            <a:endParaRPr lang="en-GB" sz="1600" b="0" i="0" u="none" strike="noStrike" baseline="0" dirty="0">
              <a:solidFill>
                <a:srgbClr val="000000"/>
              </a:solidFill>
              <a:highlight>
                <a:srgbClr val="FFFF00"/>
              </a:highlight>
              <a:latin typeface="Arial" panose="020B0604020202020204" pitchFamily="34" charset="0"/>
            </a:endParaRPr>
          </a:p>
          <a:p>
            <a:r>
              <a:rPr lang="en-GB" sz="1600" b="1" i="1" u="sng" strike="noStrike" baseline="0" dirty="0">
                <a:solidFill>
                  <a:srgbClr val="000000"/>
                </a:solidFill>
                <a:highlight>
                  <a:srgbClr val="FFFF00"/>
                </a:highlight>
                <a:latin typeface="Arial" panose="020B0604020202020204" pitchFamily="34" charset="0"/>
              </a:rPr>
              <a:t>It is then all about the application of the knowledge and skills taught all the way from EYFS to Year 6.</a:t>
            </a:r>
          </a:p>
          <a:p>
            <a:r>
              <a:rPr lang="en-GB" sz="1800" b="0" i="0" u="none" strike="noStrike" baseline="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790384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D980385-E87B-4F00-904A-E258536C1FB4}"/>
              </a:ext>
            </a:extLst>
          </p:cNvPr>
          <p:cNvPicPr>
            <a:picLocks noChangeAspect="1"/>
          </p:cNvPicPr>
          <p:nvPr/>
        </p:nvPicPr>
        <p:blipFill>
          <a:blip r:embed="rId2"/>
          <a:stretch>
            <a:fillRect/>
          </a:stretch>
        </p:blipFill>
        <p:spPr>
          <a:xfrm>
            <a:off x="116731" y="104572"/>
            <a:ext cx="3981855" cy="2239793"/>
          </a:xfrm>
          <a:prstGeom prst="rect">
            <a:avLst/>
          </a:prstGeom>
          <a:ln>
            <a:noFill/>
          </a:ln>
          <a:effectLst>
            <a:softEdge rad="112500"/>
          </a:effectLst>
        </p:spPr>
      </p:pic>
      <p:sp>
        <p:nvSpPr>
          <p:cNvPr id="5" name="TextBox 4">
            <a:extLst>
              <a:ext uri="{FF2B5EF4-FFF2-40B4-BE49-F238E27FC236}">
                <a16:creationId xmlns:a16="http://schemas.microsoft.com/office/drawing/2014/main" id="{04F93AAC-59BA-48F2-A6C6-A10C5F1354C2}"/>
              </a:ext>
            </a:extLst>
          </p:cNvPr>
          <p:cNvSpPr txBox="1"/>
          <p:nvPr/>
        </p:nvSpPr>
        <p:spPr>
          <a:xfrm>
            <a:off x="556017" y="2432788"/>
            <a:ext cx="3109972" cy="369332"/>
          </a:xfrm>
          <a:prstGeom prst="rect">
            <a:avLst/>
          </a:prstGeom>
          <a:noFill/>
        </p:spPr>
        <p:txBody>
          <a:bodyPr wrap="square">
            <a:spAutoFit/>
          </a:bodyPr>
          <a:lstStyle/>
          <a:p>
            <a:r>
              <a:rPr lang="en-GB" dirty="0">
                <a:hlinkClick r:id="rId3"/>
              </a:rPr>
              <a:t>https://youtu.be/yXdHGBfoqfw</a:t>
            </a:r>
            <a:r>
              <a:rPr lang="en-GB" dirty="0"/>
              <a:t> </a:t>
            </a:r>
          </a:p>
        </p:txBody>
      </p:sp>
      <p:pic>
        <p:nvPicPr>
          <p:cNvPr id="6" name="Picture 8" descr="KS1 Multiplication Using Arrays | Picture Calculations">
            <a:extLst>
              <a:ext uri="{FF2B5EF4-FFF2-40B4-BE49-F238E27FC236}">
                <a16:creationId xmlns:a16="http://schemas.microsoft.com/office/drawing/2014/main" id="{FB4B7DFE-C5EE-44B5-86B0-DC3DB6D307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8700" y="317680"/>
            <a:ext cx="2514600" cy="14859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F7B0F9C-09D0-416F-A303-ACF920986CF1}"/>
              </a:ext>
            </a:extLst>
          </p:cNvPr>
          <p:cNvSpPr txBox="1"/>
          <p:nvPr/>
        </p:nvSpPr>
        <p:spPr>
          <a:xfrm>
            <a:off x="4541015" y="1789891"/>
            <a:ext cx="3109971" cy="923330"/>
          </a:xfrm>
          <a:prstGeom prst="rect">
            <a:avLst/>
          </a:prstGeom>
          <a:noFill/>
        </p:spPr>
        <p:txBody>
          <a:bodyPr wrap="square">
            <a:spAutoFit/>
          </a:bodyPr>
          <a:lstStyle/>
          <a:p>
            <a:pPr algn="ctr"/>
            <a:r>
              <a:rPr lang="en-GB" dirty="0">
                <a:latin typeface="+mj-lt"/>
                <a:cs typeface="Arial" panose="020B0604020202020204" pitchFamily="34" charset="0"/>
              </a:rPr>
              <a:t>Arrays</a:t>
            </a:r>
          </a:p>
          <a:p>
            <a:pPr algn="ctr"/>
            <a:r>
              <a:rPr lang="en-GB" dirty="0">
                <a:latin typeface="Arial" panose="020B0604020202020204" pitchFamily="34" charset="0"/>
                <a:cs typeface="Arial" panose="020B0604020202020204" pitchFamily="34" charset="0"/>
              </a:rPr>
              <a:t>Matching calculation with an array.</a:t>
            </a:r>
          </a:p>
        </p:txBody>
      </p:sp>
      <p:pic>
        <p:nvPicPr>
          <p:cNvPr id="5122" name="Picture 2" descr="Lydia Davison on Twitter: &amp;quot;Factor sandwiches to work up an appetite before  lunch! 🥪 5D used #numicon to find factors and factor pairs.... we worked  on being systematic &amp;amp; used our times">
            <a:extLst>
              <a:ext uri="{FF2B5EF4-FFF2-40B4-BE49-F238E27FC236}">
                <a16:creationId xmlns:a16="http://schemas.microsoft.com/office/drawing/2014/main" id="{098F42F9-8114-413F-A49C-594B71AFC6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8671" y="227196"/>
            <a:ext cx="3314700" cy="24860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2F87854-B9F3-4951-B3C4-D8CD9CE5FA59}"/>
              </a:ext>
            </a:extLst>
          </p:cNvPr>
          <p:cNvSpPr txBox="1"/>
          <p:nvPr/>
        </p:nvSpPr>
        <p:spPr>
          <a:xfrm>
            <a:off x="8385176" y="2617454"/>
            <a:ext cx="2441695" cy="646331"/>
          </a:xfrm>
          <a:prstGeom prst="rect">
            <a:avLst/>
          </a:prstGeom>
          <a:noFill/>
        </p:spPr>
        <p:txBody>
          <a:bodyPr wrap="none" rtlCol="0">
            <a:spAutoFit/>
          </a:bodyPr>
          <a:lstStyle/>
          <a:p>
            <a:pPr algn="ctr"/>
            <a:r>
              <a:rPr lang="en-GB" dirty="0">
                <a:latin typeface="+mj-lt"/>
                <a:cs typeface="Arial" panose="020B0604020202020204" pitchFamily="34" charset="0"/>
              </a:rPr>
              <a:t>Numicon</a:t>
            </a:r>
          </a:p>
          <a:p>
            <a:pPr algn="ctr"/>
            <a:r>
              <a:rPr lang="en-GB" dirty="0">
                <a:latin typeface="Arial" panose="020B0604020202020204" pitchFamily="34" charset="0"/>
                <a:cs typeface="Arial" panose="020B0604020202020204" pitchFamily="34" charset="0"/>
              </a:rPr>
              <a:t>Factors and Multiples</a:t>
            </a:r>
          </a:p>
        </p:txBody>
      </p:sp>
      <p:pic>
        <p:nvPicPr>
          <p:cNvPr id="5124" name="Picture 4" descr="21 Concept cartoons ideas | concept, cartoon, school">
            <a:extLst>
              <a:ext uri="{FF2B5EF4-FFF2-40B4-BE49-F238E27FC236}">
                <a16:creationId xmlns:a16="http://schemas.microsoft.com/office/drawing/2014/main" id="{CDB14AE6-2224-43B3-9F30-42616AF846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985" y="2935984"/>
            <a:ext cx="3003359" cy="223979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400C39F-A6FC-480D-AF52-406CB8AED9ED}"/>
              </a:ext>
            </a:extLst>
          </p:cNvPr>
          <p:cNvSpPr txBox="1"/>
          <p:nvPr/>
        </p:nvSpPr>
        <p:spPr>
          <a:xfrm>
            <a:off x="914426" y="5124975"/>
            <a:ext cx="1936476" cy="369332"/>
          </a:xfrm>
          <a:prstGeom prst="rect">
            <a:avLst/>
          </a:prstGeom>
          <a:noFill/>
        </p:spPr>
        <p:txBody>
          <a:bodyPr wrap="square">
            <a:spAutoFit/>
          </a:bodyPr>
          <a:lstStyle/>
          <a:p>
            <a:pPr algn="ctr"/>
            <a:r>
              <a:rPr lang="en-GB" dirty="0">
                <a:latin typeface="+mj-lt"/>
                <a:cs typeface="Arial" panose="020B0604020202020204" pitchFamily="34" charset="0"/>
              </a:rPr>
              <a:t>Concept Cartoons</a:t>
            </a:r>
          </a:p>
        </p:txBody>
      </p:sp>
      <p:pic>
        <p:nvPicPr>
          <p:cNvPr id="13" name="Picture 12">
            <a:extLst>
              <a:ext uri="{FF2B5EF4-FFF2-40B4-BE49-F238E27FC236}">
                <a16:creationId xmlns:a16="http://schemas.microsoft.com/office/drawing/2014/main" id="{A4D64F45-92DE-42DD-876D-7A7C35295340}"/>
              </a:ext>
            </a:extLst>
          </p:cNvPr>
          <p:cNvPicPr>
            <a:picLocks noChangeAspect="1"/>
          </p:cNvPicPr>
          <p:nvPr/>
        </p:nvPicPr>
        <p:blipFill>
          <a:blip r:embed="rId7"/>
          <a:stretch>
            <a:fillRect/>
          </a:stretch>
        </p:blipFill>
        <p:spPr>
          <a:xfrm>
            <a:off x="8385176" y="3341297"/>
            <a:ext cx="2681298" cy="2056460"/>
          </a:xfrm>
          <a:prstGeom prst="rect">
            <a:avLst/>
          </a:prstGeom>
          <a:ln>
            <a:noFill/>
          </a:ln>
          <a:effectLst>
            <a:softEdge rad="112500"/>
          </a:effectLst>
        </p:spPr>
      </p:pic>
      <p:pic>
        <p:nvPicPr>
          <p:cNvPr id="14" name="Picture 2" descr="Cooking and nutrition in primary schools | TheSchoolRun">
            <a:extLst>
              <a:ext uri="{FF2B5EF4-FFF2-40B4-BE49-F238E27FC236}">
                <a16:creationId xmlns:a16="http://schemas.microsoft.com/office/drawing/2014/main" id="{021434D0-0DEE-4D2E-9B66-B4F848077A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58745" y="2935984"/>
            <a:ext cx="2733675"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1C35E88A-4C14-489A-A4C2-04252EF85DEE}"/>
              </a:ext>
            </a:extLst>
          </p:cNvPr>
          <p:cNvSpPr txBox="1"/>
          <p:nvPr/>
        </p:nvSpPr>
        <p:spPr>
          <a:xfrm>
            <a:off x="4541014" y="4632533"/>
            <a:ext cx="3109971" cy="861774"/>
          </a:xfrm>
          <a:prstGeom prst="rect">
            <a:avLst/>
          </a:prstGeom>
          <a:noFill/>
        </p:spPr>
        <p:txBody>
          <a:bodyPr wrap="square">
            <a:spAutoFit/>
          </a:bodyPr>
          <a:lstStyle/>
          <a:p>
            <a:pPr algn="ctr"/>
            <a:r>
              <a:rPr lang="en-GB" dirty="0">
                <a:latin typeface="+mj-lt"/>
                <a:cs typeface="Arial" panose="020B0604020202020204" pitchFamily="34" charset="0"/>
              </a:rPr>
              <a:t>Real life opportunities</a:t>
            </a:r>
          </a:p>
          <a:p>
            <a:pPr algn="ctr"/>
            <a:r>
              <a:rPr lang="en-GB" sz="1600" dirty="0">
                <a:latin typeface="Arial" panose="020B0604020202020204" pitchFamily="34" charset="0"/>
                <a:cs typeface="Arial" panose="020B0604020202020204" pitchFamily="34" charset="0"/>
              </a:rPr>
              <a:t>Cooking – scaling up/down quantities</a:t>
            </a:r>
          </a:p>
        </p:txBody>
      </p:sp>
    </p:spTree>
    <p:extLst>
      <p:ext uri="{BB962C8B-B14F-4D97-AF65-F5344CB8AC3E}">
        <p14:creationId xmlns:p14="http://schemas.microsoft.com/office/powerpoint/2010/main" val="1151773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B11BCCA-7C94-4491-95FD-6C4223D5FD4C}"/>
              </a:ext>
            </a:extLst>
          </p:cNvPr>
          <p:cNvPicPr>
            <a:picLocks noChangeAspect="1"/>
          </p:cNvPicPr>
          <p:nvPr/>
        </p:nvPicPr>
        <p:blipFill>
          <a:blip r:embed="rId2"/>
          <a:stretch>
            <a:fillRect/>
          </a:stretch>
        </p:blipFill>
        <p:spPr>
          <a:xfrm>
            <a:off x="415424" y="115333"/>
            <a:ext cx="5319939" cy="5312702"/>
          </a:xfrm>
          <a:prstGeom prst="rect">
            <a:avLst/>
          </a:prstGeom>
          <a:ln>
            <a:noFill/>
          </a:ln>
          <a:effectLst>
            <a:softEdge rad="112500"/>
          </a:effectLst>
        </p:spPr>
      </p:pic>
      <p:pic>
        <p:nvPicPr>
          <p:cNvPr id="6" name="Picture 5">
            <a:extLst>
              <a:ext uri="{FF2B5EF4-FFF2-40B4-BE49-F238E27FC236}">
                <a16:creationId xmlns:a16="http://schemas.microsoft.com/office/drawing/2014/main" id="{4A0D6D2B-59AC-47C6-A950-8B863B7F4A38}"/>
              </a:ext>
            </a:extLst>
          </p:cNvPr>
          <p:cNvPicPr>
            <a:picLocks noChangeAspect="1"/>
          </p:cNvPicPr>
          <p:nvPr/>
        </p:nvPicPr>
        <p:blipFill>
          <a:blip r:embed="rId3"/>
          <a:stretch>
            <a:fillRect/>
          </a:stretch>
        </p:blipFill>
        <p:spPr>
          <a:xfrm>
            <a:off x="6096000" y="341177"/>
            <a:ext cx="5257800" cy="1895475"/>
          </a:xfrm>
          <a:prstGeom prst="rect">
            <a:avLst/>
          </a:prstGeom>
          <a:ln>
            <a:noFill/>
          </a:ln>
          <a:effectLst>
            <a:softEdge rad="112500"/>
          </a:effectLst>
        </p:spPr>
      </p:pic>
      <p:sp>
        <p:nvSpPr>
          <p:cNvPr id="7" name="TextBox 6">
            <a:extLst>
              <a:ext uri="{FF2B5EF4-FFF2-40B4-BE49-F238E27FC236}">
                <a16:creationId xmlns:a16="http://schemas.microsoft.com/office/drawing/2014/main" id="{8B80BD41-5B87-42B5-90F9-B7B946357D4F}"/>
              </a:ext>
            </a:extLst>
          </p:cNvPr>
          <p:cNvSpPr txBox="1"/>
          <p:nvPr/>
        </p:nvSpPr>
        <p:spPr>
          <a:xfrm>
            <a:off x="7121695" y="2407216"/>
            <a:ext cx="3206410" cy="369332"/>
          </a:xfrm>
          <a:prstGeom prst="rect">
            <a:avLst/>
          </a:prstGeom>
          <a:noFill/>
        </p:spPr>
        <p:txBody>
          <a:bodyPr wrap="square">
            <a:spAutoFit/>
          </a:bodyPr>
          <a:lstStyle/>
          <a:p>
            <a:pPr algn="ctr"/>
            <a:r>
              <a:rPr lang="en-GB" dirty="0">
                <a:latin typeface="+mj-lt"/>
                <a:cs typeface="Arial" panose="020B0604020202020204" pitchFamily="34" charset="0"/>
              </a:rPr>
              <a:t>Sometimes, Always, Never</a:t>
            </a:r>
          </a:p>
        </p:txBody>
      </p:sp>
      <p:pic>
        <p:nvPicPr>
          <p:cNvPr id="6146" name="Picture 2" descr="Numbers Thumball (4&amp;quot; or 6&amp;quot;) Thumball – Inquiry Adventures">
            <a:extLst>
              <a:ext uri="{FF2B5EF4-FFF2-40B4-BE49-F238E27FC236}">
                <a16:creationId xmlns:a16="http://schemas.microsoft.com/office/drawing/2014/main" id="{F026502F-96A3-4BA8-913A-81AF564E9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8195" y="3429000"/>
            <a:ext cx="1879060" cy="18790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9B3C6DF-886C-4018-B28E-FF89A8240006}"/>
              </a:ext>
            </a:extLst>
          </p:cNvPr>
          <p:cNvSpPr txBox="1"/>
          <p:nvPr/>
        </p:nvSpPr>
        <p:spPr>
          <a:xfrm>
            <a:off x="8927797" y="4938728"/>
            <a:ext cx="1500254" cy="369332"/>
          </a:xfrm>
          <a:prstGeom prst="rect">
            <a:avLst/>
          </a:prstGeom>
          <a:noFill/>
        </p:spPr>
        <p:txBody>
          <a:bodyPr wrap="square">
            <a:spAutoFit/>
          </a:bodyPr>
          <a:lstStyle/>
          <a:p>
            <a:pPr algn="ctr"/>
            <a:r>
              <a:rPr lang="en-GB" dirty="0" err="1">
                <a:latin typeface="+mj-lt"/>
                <a:cs typeface="Arial" panose="020B0604020202020204" pitchFamily="34" charset="0"/>
              </a:rPr>
              <a:t>Thumball</a:t>
            </a:r>
            <a:endParaRPr lang="en-GB" dirty="0">
              <a:latin typeface="+mj-lt"/>
              <a:cs typeface="Arial" panose="020B0604020202020204" pitchFamily="34" charset="0"/>
            </a:endParaRPr>
          </a:p>
        </p:txBody>
      </p:sp>
    </p:spTree>
    <p:extLst>
      <p:ext uri="{BB962C8B-B14F-4D97-AF65-F5344CB8AC3E}">
        <p14:creationId xmlns:p14="http://schemas.microsoft.com/office/powerpoint/2010/main" val="825121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48000"/>
                <a:satMod val="110000"/>
                <a:lumMod val="40000"/>
              </a:schemeClr>
              <a:schemeClr val="bg2">
                <a:tint val="90000"/>
                <a:lumMod val="106000"/>
              </a:schemeClr>
            </a:duotone>
          </a:blip>
          <a:stretch/>
        </a:blip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515DA87D-133C-4F77-8863-8B66D40F993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2" name="Group 21">
            <a:extLst>
              <a:ext uri="{FF2B5EF4-FFF2-40B4-BE49-F238E27FC236}">
                <a16:creationId xmlns:a16="http://schemas.microsoft.com/office/drawing/2014/main" id="{5C436ED1-B374-4FA9-AC69-CA9B086E4F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23" name="Rectangle 22">
              <a:extLst>
                <a:ext uri="{FF2B5EF4-FFF2-40B4-BE49-F238E27FC236}">
                  <a16:creationId xmlns:a16="http://schemas.microsoft.com/office/drawing/2014/main" id="{0BF795C8-C503-458A-B6C7-5C3B78FA6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24" name="Freeform 11">
              <a:extLst>
                <a:ext uri="{FF2B5EF4-FFF2-40B4-BE49-F238E27FC236}">
                  <a16:creationId xmlns:a16="http://schemas.microsoft.com/office/drawing/2014/main" id="{29605B65-A1AD-48AA-9FA4-0239C3E346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5" name="Rectangle 24">
              <a:extLst>
                <a:ext uri="{FF2B5EF4-FFF2-40B4-BE49-F238E27FC236}">
                  <a16:creationId xmlns:a16="http://schemas.microsoft.com/office/drawing/2014/main" id="{C158A24C-9ADB-45F1-90ED-8B0C00DF8C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useBgFill="1">
        <p:nvSpPr>
          <p:cNvPr id="27" name="Rectangle 26">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57150" cmpd="thinThick">
            <a:no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9FF455E-E518-40C1-8874-4460706929C4}"/>
              </a:ext>
            </a:extLst>
          </p:cNvPr>
          <p:cNvPicPr>
            <a:picLocks noChangeAspect="1"/>
          </p:cNvPicPr>
          <p:nvPr/>
        </p:nvPicPr>
        <p:blipFill rotWithShape="1">
          <a:blip r:embed="rId4"/>
          <a:srcRect t="8890" r="1" b="5696"/>
          <a:stretch/>
        </p:blipFill>
        <p:spPr>
          <a:xfrm rot="21480000">
            <a:off x="1137837" y="1003258"/>
            <a:ext cx="9916327" cy="4764396"/>
          </a:xfrm>
          <a:prstGeom prst="rect">
            <a:avLst/>
          </a:prstGeom>
        </p:spPr>
      </p:pic>
    </p:spTree>
    <p:extLst>
      <p:ext uri="{BB962C8B-B14F-4D97-AF65-F5344CB8AC3E}">
        <p14:creationId xmlns:p14="http://schemas.microsoft.com/office/powerpoint/2010/main" val="944240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E621AB0E-04CC-40A5-8157-CAA848E7E486}"/>
              </a:ext>
            </a:extLst>
          </p:cNvPr>
          <p:cNvSpPr/>
          <p:nvPr/>
        </p:nvSpPr>
        <p:spPr>
          <a:xfrm>
            <a:off x="9731170" y="3698944"/>
            <a:ext cx="1593215" cy="1672590"/>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9" name="Speech Bubble: Rectangle with Corners Rounded 8">
            <a:extLst>
              <a:ext uri="{FF2B5EF4-FFF2-40B4-BE49-F238E27FC236}">
                <a16:creationId xmlns:a16="http://schemas.microsoft.com/office/drawing/2014/main" id="{12B52308-94F5-4CA7-8756-0185A1C80577}"/>
              </a:ext>
            </a:extLst>
          </p:cNvPr>
          <p:cNvSpPr/>
          <p:nvPr/>
        </p:nvSpPr>
        <p:spPr>
          <a:xfrm>
            <a:off x="4949028" y="1511750"/>
            <a:ext cx="4782142" cy="2365695"/>
          </a:xfrm>
          <a:prstGeom prst="wedgeRoundRectCallout">
            <a:avLst>
              <a:gd name="adj1" fmla="val 48233"/>
              <a:gd name="adj2" fmla="val 72621"/>
              <a:gd name="adj3" fmla="val 16667"/>
            </a:avLst>
          </a:prstGeom>
          <a:ln w="38100">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a:t>TT Rockstars is a great resources that many of our schools use – but are we using it as effectively as what we could be?</a:t>
            </a:r>
          </a:p>
          <a:p>
            <a:pPr algn="ctr"/>
            <a:endParaRPr lang="en-GB" dirty="0"/>
          </a:p>
          <a:p>
            <a:pPr algn="ctr"/>
            <a:r>
              <a:rPr lang="en-GB" dirty="0"/>
              <a:t>Have you ever had a look at the ‘Downloads’ and ‘Interactive Tools’ parts of TT Rockstars?</a:t>
            </a:r>
          </a:p>
        </p:txBody>
      </p:sp>
      <p:pic>
        <p:nvPicPr>
          <p:cNvPr id="13" name="Picture 12">
            <a:extLst>
              <a:ext uri="{FF2B5EF4-FFF2-40B4-BE49-F238E27FC236}">
                <a16:creationId xmlns:a16="http://schemas.microsoft.com/office/drawing/2014/main" id="{0C4A06C1-6E7F-4B0A-A8E7-43DC1D5E9230}"/>
              </a:ext>
            </a:extLst>
          </p:cNvPr>
          <p:cNvPicPr>
            <a:picLocks noChangeAspect="1"/>
          </p:cNvPicPr>
          <p:nvPr/>
        </p:nvPicPr>
        <p:blipFill>
          <a:blip r:embed="rId3"/>
          <a:stretch>
            <a:fillRect/>
          </a:stretch>
        </p:blipFill>
        <p:spPr>
          <a:xfrm>
            <a:off x="264758" y="251368"/>
            <a:ext cx="3003736" cy="4886460"/>
          </a:xfrm>
          <a:prstGeom prst="rect">
            <a:avLst/>
          </a:prstGeom>
        </p:spPr>
      </p:pic>
      <p:sp>
        <p:nvSpPr>
          <p:cNvPr id="6" name="Oval 5">
            <a:extLst>
              <a:ext uri="{FF2B5EF4-FFF2-40B4-BE49-F238E27FC236}">
                <a16:creationId xmlns:a16="http://schemas.microsoft.com/office/drawing/2014/main" id="{0D39BB91-9EFF-4E55-8E10-13E4654D74B9}"/>
              </a:ext>
            </a:extLst>
          </p:cNvPr>
          <p:cNvSpPr/>
          <p:nvPr/>
        </p:nvSpPr>
        <p:spPr>
          <a:xfrm>
            <a:off x="102512" y="3698944"/>
            <a:ext cx="3331352" cy="1429966"/>
          </a:xfrm>
          <a:prstGeom prst="ellipse">
            <a:avLst/>
          </a:prstGeom>
          <a:solidFill>
            <a:schemeClr val="bg1">
              <a:alpha val="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20830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E959D-2442-4E19-8810-351B088E2A4A}"/>
              </a:ext>
            </a:extLst>
          </p:cNvPr>
          <p:cNvSpPr>
            <a:spLocks noGrp="1"/>
          </p:cNvSpPr>
          <p:nvPr>
            <p:ph type="title"/>
          </p:nvPr>
        </p:nvSpPr>
        <p:spPr>
          <a:xfrm>
            <a:off x="551578" y="140516"/>
            <a:ext cx="10396882" cy="1151965"/>
          </a:xfrm>
        </p:spPr>
        <p:txBody>
          <a:bodyPr/>
          <a:lstStyle/>
          <a:p>
            <a:r>
              <a:rPr lang="en-GB" dirty="0">
                <a:ln>
                  <a:solidFill>
                    <a:schemeClr val="tx1"/>
                  </a:solidFill>
                </a:ln>
                <a:solidFill>
                  <a:srgbClr val="FFFF00"/>
                </a:solidFill>
                <a:latin typeface="vtks Rude Metal shadow" panose="02000000000000000000" pitchFamily="2" charset="0"/>
              </a:rPr>
              <a:t>Downloads</a:t>
            </a:r>
          </a:p>
        </p:txBody>
      </p:sp>
      <p:pic>
        <p:nvPicPr>
          <p:cNvPr id="5" name="Picture 4">
            <a:extLst>
              <a:ext uri="{FF2B5EF4-FFF2-40B4-BE49-F238E27FC236}">
                <a16:creationId xmlns:a16="http://schemas.microsoft.com/office/drawing/2014/main" id="{02FA32BF-0AD8-4E42-810A-36D656BEAA87}"/>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456" b="96990" l="4319" r="91362">
                        <a14:foregroundMark x1="11794" y1="67781" x2="11794" y2="67781"/>
                        <a14:foregroundMark x1="4817" y1="64326" x2="4817" y2="64326"/>
                        <a14:foregroundMark x1="4983" y1="64326" x2="4983" y2="64326"/>
                        <a14:foregroundMark x1="32392" y1="22965" x2="32392" y2="22965"/>
                        <a14:foregroundMark x1="34551" y1="24972" x2="34551" y2="24972"/>
                        <a14:foregroundMark x1="34551" y1="24972" x2="25748" y2="25975"/>
                        <a14:foregroundMark x1="47508" y1="22185" x2="36379" y2="26644"/>
                        <a14:foregroundMark x1="44850" y1="27202" x2="40033" y2="34560"/>
                        <a14:foregroundMark x1="53987" y1="21739" x2="43854" y2="23969"/>
                        <a14:foregroundMark x1="91860" y1="51505" x2="91860" y2="51505"/>
                        <a14:foregroundMark x1="27243" y1="88517" x2="26246" y2="97101"/>
                        <a14:foregroundMark x1="28405" y1="7023" x2="28405" y2="7023"/>
                        <a14:foregroundMark x1="28405" y1="7023" x2="28405" y2="7023"/>
                        <a14:foregroundMark x1="30565" y1="3456" x2="30565" y2="3456"/>
                      </a14:backgroundRemoval>
                    </a14:imgEffect>
                  </a14:imgLayer>
                </a14:imgProps>
              </a:ext>
            </a:extLst>
          </a:blip>
          <a:stretch>
            <a:fillRect/>
          </a:stretch>
        </p:blipFill>
        <p:spPr>
          <a:xfrm>
            <a:off x="8634969" y="2091447"/>
            <a:ext cx="2763705" cy="4118012"/>
          </a:xfrm>
          <a:prstGeom prst="rect">
            <a:avLst/>
          </a:prstGeom>
        </p:spPr>
      </p:pic>
      <p:sp>
        <p:nvSpPr>
          <p:cNvPr id="6" name="TextBox 5">
            <a:extLst>
              <a:ext uri="{FF2B5EF4-FFF2-40B4-BE49-F238E27FC236}">
                <a16:creationId xmlns:a16="http://schemas.microsoft.com/office/drawing/2014/main" id="{CC9FAD49-A7AF-4B67-99CA-B3BAC3C9B30F}"/>
              </a:ext>
            </a:extLst>
          </p:cNvPr>
          <p:cNvSpPr txBox="1"/>
          <p:nvPr/>
        </p:nvSpPr>
        <p:spPr>
          <a:xfrm>
            <a:off x="551578" y="1443841"/>
            <a:ext cx="8022573" cy="3600986"/>
          </a:xfrm>
          <a:prstGeom prst="rect">
            <a:avLst/>
          </a:prstGeom>
          <a:noFill/>
        </p:spPr>
        <p:txBody>
          <a:bodyPr wrap="square" rtlCol="0">
            <a:spAutoFit/>
          </a:bodyPr>
          <a:lstStyle/>
          <a:p>
            <a:r>
              <a:rPr lang="en-GB" dirty="0"/>
              <a:t>Information including:</a:t>
            </a:r>
          </a:p>
          <a:p>
            <a:endParaRPr lang="en-GB" dirty="0"/>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Staff Meeting information – there is a useful </a:t>
            </a:r>
            <a:r>
              <a:rPr lang="en-GB" sz="1600" dirty="0" err="1">
                <a:latin typeface="Arial" panose="020B0604020202020204" pitchFamily="34" charset="0"/>
                <a:cs typeface="Arial" panose="020B0604020202020204" pitchFamily="34" charset="0"/>
              </a:rPr>
              <a:t>Powerpoint</a:t>
            </a:r>
            <a:r>
              <a:rPr lang="en-GB" sz="1600" dirty="0">
                <a:latin typeface="Arial" panose="020B0604020202020204" pitchFamily="34" charset="0"/>
                <a:cs typeface="Arial" panose="020B0604020202020204" pitchFamily="34" charset="0"/>
              </a:rPr>
              <a:t> that goes through the different things that Rockstars can be used for.</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Certificates – these are easily downloadable ready to give to the children.</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Display Resources – a wealth of high-quality, colourful materials for use in your classrooms.</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Teacher Resources – including an editable tracking grid to map out each child’s progress and identify gaps.</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Fact of the Week – a great resource that is progressive and uses different visual representations of facts.</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Parent Information – a guide for parents to explain what Rockstars is and how they can support their children. Also available is information for Year 4 parents regarding the Multiplication Tables Check (MTC).</a:t>
            </a:r>
          </a:p>
        </p:txBody>
      </p:sp>
    </p:spTree>
    <p:extLst>
      <p:ext uri="{BB962C8B-B14F-4D97-AF65-F5344CB8AC3E}">
        <p14:creationId xmlns:p14="http://schemas.microsoft.com/office/powerpoint/2010/main" val="10531034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3AABAE4-2589-4096-9728-2B7FA4214290}"/>
              </a:ext>
            </a:extLst>
          </p:cNvPr>
          <p:cNvSpPr>
            <a:spLocks noGrp="1"/>
          </p:cNvSpPr>
          <p:nvPr>
            <p:ph type="title"/>
          </p:nvPr>
        </p:nvSpPr>
        <p:spPr>
          <a:xfrm>
            <a:off x="551578" y="140516"/>
            <a:ext cx="10396882" cy="1151965"/>
          </a:xfrm>
        </p:spPr>
        <p:txBody>
          <a:bodyPr/>
          <a:lstStyle/>
          <a:p>
            <a:r>
              <a:rPr lang="en-GB" dirty="0">
                <a:ln>
                  <a:solidFill>
                    <a:schemeClr val="tx1"/>
                  </a:solidFill>
                </a:ln>
                <a:solidFill>
                  <a:srgbClr val="FFFF00"/>
                </a:solidFill>
                <a:latin typeface="vtks Rude Metal shadow" panose="02000000000000000000" pitchFamily="2" charset="0"/>
              </a:rPr>
              <a:t>Interactive Tools</a:t>
            </a:r>
          </a:p>
        </p:txBody>
      </p:sp>
      <p:sp>
        <p:nvSpPr>
          <p:cNvPr id="7" name="Oval 6">
            <a:extLst>
              <a:ext uri="{FF2B5EF4-FFF2-40B4-BE49-F238E27FC236}">
                <a16:creationId xmlns:a16="http://schemas.microsoft.com/office/drawing/2014/main" id="{D0664F7A-7453-4DA8-882E-33201B997CF7}"/>
              </a:ext>
            </a:extLst>
          </p:cNvPr>
          <p:cNvSpPr/>
          <p:nvPr/>
        </p:nvSpPr>
        <p:spPr>
          <a:xfrm>
            <a:off x="9896540" y="4516067"/>
            <a:ext cx="1593215" cy="1672590"/>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8" name="Speech Bubble: Rectangle with Corners Rounded 7">
            <a:extLst>
              <a:ext uri="{FF2B5EF4-FFF2-40B4-BE49-F238E27FC236}">
                <a16:creationId xmlns:a16="http://schemas.microsoft.com/office/drawing/2014/main" id="{97FBAC24-11FF-4634-B696-790A57F7CF5B}"/>
              </a:ext>
            </a:extLst>
          </p:cNvPr>
          <p:cNvSpPr/>
          <p:nvPr/>
        </p:nvSpPr>
        <p:spPr>
          <a:xfrm>
            <a:off x="8307421" y="676638"/>
            <a:ext cx="3182334" cy="3117149"/>
          </a:xfrm>
          <a:prstGeom prst="wedgeRoundRectCallout">
            <a:avLst>
              <a:gd name="adj1" fmla="val 29112"/>
              <a:gd name="adj2" fmla="val 74493"/>
              <a:gd name="adj3" fmla="val 16667"/>
            </a:avLst>
          </a:prstGeom>
          <a:ln w="38100">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a:t>Great for use in lessons where you are exploring variation and representation.</a:t>
            </a:r>
          </a:p>
        </p:txBody>
      </p:sp>
      <p:pic>
        <p:nvPicPr>
          <p:cNvPr id="10" name="Picture 9">
            <a:extLst>
              <a:ext uri="{FF2B5EF4-FFF2-40B4-BE49-F238E27FC236}">
                <a16:creationId xmlns:a16="http://schemas.microsoft.com/office/drawing/2014/main" id="{34A81DA5-7A17-460B-B855-99ADC038CD0F}"/>
              </a:ext>
            </a:extLst>
          </p:cNvPr>
          <p:cNvPicPr>
            <a:picLocks noChangeAspect="1"/>
          </p:cNvPicPr>
          <p:nvPr/>
        </p:nvPicPr>
        <p:blipFill>
          <a:blip r:embed="rId3"/>
          <a:stretch>
            <a:fillRect/>
          </a:stretch>
        </p:blipFill>
        <p:spPr>
          <a:xfrm>
            <a:off x="155642" y="2006642"/>
            <a:ext cx="7198469" cy="4182015"/>
          </a:xfrm>
          <a:prstGeom prst="rect">
            <a:avLst/>
          </a:prstGeom>
        </p:spPr>
      </p:pic>
      <p:sp>
        <p:nvSpPr>
          <p:cNvPr id="11" name="Rectangle: Rounded Corners 10">
            <a:extLst>
              <a:ext uri="{FF2B5EF4-FFF2-40B4-BE49-F238E27FC236}">
                <a16:creationId xmlns:a16="http://schemas.microsoft.com/office/drawing/2014/main" id="{88BABEBC-15FC-4A4F-B857-D221204B41F6}"/>
              </a:ext>
            </a:extLst>
          </p:cNvPr>
          <p:cNvSpPr/>
          <p:nvPr/>
        </p:nvSpPr>
        <p:spPr>
          <a:xfrm>
            <a:off x="6540379" y="532497"/>
            <a:ext cx="2237361" cy="1031132"/>
          </a:xfrm>
          <a:prstGeom prst="roundRect">
            <a:avLst/>
          </a:prstGeom>
          <a:solidFill>
            <a:schemeClr val="accent2">
              <a:lumMod val="75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You can choose to join the Numicon or keep it separate.</a:t>
            </a:r>
          </a:p>
        </p:txBody>
      </p:sp>
      <p:cxnSp>
        <p:nvCxnSpPr>
          <p:cNvPr id="13" name="Straight Arrow Connector 12">
            <a:extLst>
              <a:ext uri="{FF2B5EF4-FFF2-40B4-BE49-F238E27FC236}">
                <a16:creationId xmlns:a16="http://schemas.microsoft.com/office/drawing/2014/main" id="{3DC76730-A54A-4A15-854F-B1905A626EC0}"/>
              </a:ext>
            </a:extLst>
          </p:cNvPr>
          <p:cNvCxnSpPr/>
          <p:nvPr/>
        </p:nvCxnSpPr>
        <p:spPr>
          <a:xfrm flipH="1">
            <a:off x="5025006" y="1501629"/>
            <a:ext cx="1627464" cy="847288"/>
          </a:xfrm>
          <a:prstGeom prst="straightConnector1">
            <a:avLst/>
          </a:prstGeom>
          <a:ln w="76200">
            <a:tailEnd type="triangle"/>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18047299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22" name="Picture 9">
            <a:extLst>
              <a:ext uri="{FF2B5EF4-FFF2-40B4-BE49-F238E27FC236}">
                <a16:creationId xmlns:a16="http://schemas.microsoft.com/office/drawing/2014/main" id="{F770B4CD-535A-4FF2-B700-8C40F0031E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4" name="Group 11">
            <a:extLst>
              <a:ext uri="{FF2B5EF4-FFF2-40B4-BE49-F238E27FC236}">
                <a16:creationId xmlns:a16="http://schemas.microsoft.com/office/drawing/2014/main" id="{42AB5EEF-5DB7-47EA-BB55-DC7DAC8A68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397" y="0"/>
            <a:ext cx="12005350" cy="6644081"/>
            <a:chOff x="-25397" y="0"/>
            <a:chExt cx="12005350" cy="6644081"/>
          </a:xfrm>
        </p:grpSpPr>
        <p:sp useBgFill="1">
          <p:nvSpPr>
            <p:cNvPr id="13" name="Rectangle 12">
              <a:extLst>
                <a:ext uri="{FF2B5EF4-FFF2-40B4-BE49-F238E27FC236}">
                  <a16:creationId xmlns:a16="http://schemas.microsoft.com/office/drawing/2014/main" id="{2D031218-C353-46BE-8BA0-03B929089E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4" name="Freeform 11">
              <a:extLst>
                <a:ext uri="{FF2B5EF4-FFF2-40B4-BE49-F238E27FC236}">
                  <a16:creationId xmlns:a16="http://schemas.microsoft.com/office/drawing/2014/main" id="{63018239-79C0-4159-AE08-A6113D9AD9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5" name="Rectangle 14">
              <a:extLst>
                <a:ext uri="{FF2B5EF4-FFF2-40B4-BE49-F238E27FC236}">
                  <a16:creationId xmlns:a16="http://schemas.microsoft.com/office/drawing/2014/main" id="{A68094AE-62A3-4DD8-B617-758BE447B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pic>
        <p:nvPicPr>
          <p:cNvPr id="26" name="Picture 16">
            <a:extLst>
              <a:ext uri="{FF2B5EF4-FFF2-40B4-BE49-F238E27FC236}">
                <a16:creationId xmlns:a16="http://schemas.microsoft.com/office/drawing/2014/main" id="{9F5E1885-4B77-4930-AF94-83DC34F516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8" name="Rectangle 18">
            <a:extLst>
              <a:ext uri="{FF2B5EF4-FFF2-40B4-BE49-F238E27FC236}">
                <a16:creationId xmlns:a16="http://schemas.microsoft.com/office/drawing/2014/main" id="{12CED8F1-A066-4193-A0C6-FA32AABA2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6FC2AD83-6F23-413C-AD90-9F32AF8275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28" y="6581"/>
            <a:ext cx="11741281" cy="56002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0B8EE15-3D91-473D-A5F7-5E0710B9B69E}"/>
              </a:ext>
            </a:extLst>
          </p:cNvPr>
          <p:cNvPicPr>
            <a:picLocks noChangeAspect="1"/>
          </p:cNvPicPr>
          <p:nvPr/>
        </p:nvPicPr>
        <p:blipFill>
          <a:blip r:embed="rId4"/>
          <a:stretch>
            <a:fillRect/>
          </a:stretch>
        </p:blipFill>
        <p:spPr>
          <a:xfrm>
            <a:off x="643467" y="480672"/>
            <a:ext cx="10439216" cy="4645451"/>
          </a:xfrm>
          <a:prstGeom prst="rect">
            <a:avLst/>
          </a:prstGeom>
        </p:spPr>
      </p:pic>
      <p:sp>
        <p:nvSpPr>
          <p:cNvPr id="23" name="Rectangle 22">
            <a:extLst>
              <a:ext uri="{FF2B5EF4-FFF2-40B4-BE49-F238E27FC236}">
                <a16:creationId xmlns:a16="http://schemas.microsoft.com/office/drawing/2014/main" id="{7367BE40-CEB0-42C0-A019-83612A9D1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527" y="6581"/>
            <a:ext cx="5051254" cy="5600215"/>
          </a:xfrm>
          <a:prstGeom prst="rect">
            <a:avLst/>
          </a:prstGeom>
          <a:gradFill flip="none" rotWithShape="1">
            <a:gsLst>
              <a:gs pos="0">
                <a:schemeClr val="tx1">
                  <a:alpha val="0"/>
                </a:schemeClr>
              </a:gs>
              <a:gs pos="54900">
                <a:srgbClr val="000000">
                  <a:alpha val="10000"/>
                </a:srgbClr>
              </a:gs>
              <a:gs pos="100000">
                <a:schemeClr val="tx1">
                  <a:alpha val="3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3A1CF79-E584-4525-AB80-C5E826445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80499" y="0"/>
            <a:ext cx="5051254" cy="5600215"/>
          </a:xfrm>
          <a:prstGeom prst="rect">
            <a:avLst/>
          </a:prstGeom>
          <a:gradFill flip="none" rotWithShape="1">
            <a:gsLst>
              <a:gs pos="0">
                <a:schemeClr val="tx1">
                  <a:alpha val="0"/>
                </a:schemeClr>
              </a:gs>
              <a:gs pos="54900">
                <a:srgbClr val="000000">
                  <a:alpha val="10000"/>
                </a:srgbClr>
              </a:gs>
              <a:gs pos="100000">
                <a:schemeClr val="tx1">
                  <a:alpha val="3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EDFF68DC-7619-4C0C-B291-0018372D2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600215"/>
            <a:ext cx="1173175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9" name="Freeform 9">
            <a:extLst>
              <a:ext uri="{FF2B5EF4-FFF2-40B4-BE49-F238E27FC236}">
                <a16:creationId xmlns:a16="http://schemas.microsoft.com/office/drawing/2014/main" id="{5003435F-4995-49A0-9B3D-4955D2822A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63766"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6" name="Oval 5">
            <a:extLst>
              <a:ext uri="{FF2B5EF4-FFF2-40B4-BE49-F238E27FC236}">
                <a16:creationId xmlns:a16="http://schemas.microsoft.com/office/drawing/2014/main" id="{F98DF099-EEBC-46C5-8767-494B42E00EBF}"/>
              </a:ext>
            </a:extLst>
          </p:cNvPr>
          <p:cNvSpPr/>
          <p:nvPr/>
        </p:nvSpPr>
        <p:spPr>
          <a:xfrm>
            <a:off x="3909907" y="3514987"/>
            <a:ext cx="226502" cy="276837"/>
          </a:xfrm>
          <a:prstGeom prst="ellipse">
            <a:avLst/>
          </a:prstGeom>
          <a:solidFill>
            <a:schemeClr val="accent5">
              <a:alpha val="0"/>
            </a:schemeClr>
          </a:solidFill>
          <a:ln w="38100">
            <a:solidFill>
              <a:schemeClr val="accent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dirty="0"/>
          </a:p>
        </p:txBody>
      </p:sp>
      <p:sp>
        <p:nvSpPr>
          <p:cNvPr id="30" name="Rectangle: Rounded Corners 29">
            <a:extLst>
              <a:ext uri="{FF2B5EF4-FFF2-40B4-BE49-F238E27FC236}">
                <a16:creationId xmlns:a16="http://schemas.microsoft.com/office/drawing/2014/main" id="{F28475A8-EEC0-490A-A4BC-145E29DC5340}"/>
              </a:ext>
            </a:extLst>
          </p:cNvPr>
          <p:cNvSpPr/>
          <p:nvPr/>
        </p:nvSpPr>
        <p:spPr>
          <a:xfrm>
            <a:off x="4717378" y="5042387"/>
            <a:ext cx="2237361" cy="1031132"/>
          </a:xfrm>
          <a:prstGeom prst="roundRect">
            <a:avLst/>
          </a:prstGeom>
          <a:solidFill>
            <a:schemeClr val="accent2">
              <a:lumMod val="75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Click on the cross if there is a specific representation you want.</a:t>
            </a:r>
          </a:p>
        </p:txBody>
      </p:sp>
      <p:cxnSp>
        <p:nvCxnSpPr>
          <p:cNvPr id="31" name="Straight Arrow Connector 30">
            <a:extLst>
              <a:ext uri="{FF2B5EF4-FFF2-40B4-BE49-F238E27FC236}">
                <a16:creationId xmlns:a16="http://schemas.microsoft.com/office/drawing/2014/main" id="{63C70478-A682-430E-8DE0-3690B686BE2F}"/>
              </a:ext>
            </a:extLst>
          </p:cNvPr>
          <p:cNvCxnSpPr>
            <a:cxnSpLocks/>
          </p:cNvCxnSpPr>
          <p:nvPr/>
        </p:nvCxnSpPr>
        <p:spPr>
          <a:xfrm flipH="1" flipV="1">
            <a:off x="4068678" y="3774021"/>
            <a:ext cx="648700" cy="1369905"/>
          </a:xfrm>
          <a:prstGeom prst="straightConnector1">
            <a:avLst/>
          </a:prstGeom>
          <a:ln w="76200">
            <a:tailEnd type="triangle"/>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29514187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2607F-4A52-490A-A23B-27B305901C39}"/>
              </a:ext>
            </a:extLst>
          </p:cNvPr>
          <p:cNvSpPr>
            <a:spLocks noGrp="1"/>
          </p:cNvSpPr>
          <p:nvPr>
            <p:ph type="title"/>
          </p:nvPr>
        </p:nvSpPr>
        <p:spPr>
          <a:xfrm>
            <a:off x="683625" y="257962"/>
            <a:ext cx="10396882" cy="1151965"/>
          </a:xfrm>
        </p:spPr>
        <p:txBody>
          <a:bodyPr>
            <a:normAutofit/>
          </a:bodyPr>
          <a:lstStyle/>
          <a:p>
            <a:r>
              <a:rPr lang="en-GB" sz="3600" dirty="0"/>
              <a:t>References</a:t>
            </a:r>
          </a:p>
        </p:txBody>
      </p:sp>
      <p:sp>
        <p:nvSpPr>
          <p:cNvPr id="5" name="TextBox 4">
            <a:extLst>
              <a:ext uri="{FF2B5EF4-FFF2-40B4-BE49-F238E27FC236}">
                <a16:creationId xmlns:a16="http://schemas.microsoft.com/office/drawing/2014/main" id="{A49F9E62-E3A5-4324-933B-12961B2DC6E5}"/>
              </a:ext>
            </a:extLst>
          </p:cNvPr>
          <p:cNvSpPr txBox="1"/>
          <p:nvPr/>
        </p:nvSpPr>
        <p:spPr>
          <a:xfrm>
            <a:off x="683625" y="1409927"/>
            <a:ext cx="10824750" cy="1754326"/>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Fosnot, C. and </a:t>
            </a:r>
            <a:r>
              <a:rPr lang="en-GB" dirty="0" err="1">
                <a:latin typeface="Arial" panose="020B0604020202020204" pitchFamily="34" charset="0"/>
                <a:cs typeface="Arial" panose="020B0604020202020204" pitchFamily="34" charset="0"/>
              </a:rPr>
              <a:t>Dolk</a:t>
            </a:r>
            <a:r>
              <a:rPr lang="en-GB" dirty="0">
                <a:latin typeface="Arial" panose="020B0604020202020204" pitchFamily="34" charset="0"/>
                <a:cs typeface="Arial" panose="020B0604020202020204" pitchFamily="34" charset="0"/>
              </a:rPr>
              <a:t>, M. (2001) </a:t>
            </a:r>
            <a:r>
              <a:rPr lang="en-GB" i="1" dirty="0">
                <a:latin typeface="Arial" panose="020B0604020202020204" pitchFamily="34" charset="0"/>
                <a:cs typeface="Arial" panose="020B0604020202020204" pitchFamily="34" charset="0"/>
              </a:rPr>
              <a:t>Young Mathematicians at Work </a:t>
            </a:r>
            <a:r>
              <a:rPr lang="en-GB" dirty="0">
                <a:latin typeface="Arial" panose="020B0604020202020204" pitchFamily="34" charset="0"/>
                <a:cs typeface="Arial" panose="020B0604020202020204" pitchFamily="34" charset="0"/>
              </a:rPr>
              <a:t>Pearson Education Canada</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Jones, J. (2014) NCETM Blog Available at: </a:t>
            </a:r>
            <a:r>
              <a:rPr lang="en-GB" dirty="0">
                <a:latin typeface="Arial" panose="020B0604020202020204" pitchFamily="34" charset="0"/>
                <a:cs typeface="Arial" panose="020B0604020202020204" pitchFamily="34" charset="0"/>
                <a:hlinkClick r:id="rId2"/>
              </a:rPr>
              <a:t>https://www.ncetm.org.uk/features/guest-blog-by-jane-jones-hmi-ofsted/</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Parker, G. (2019) </a:t>
            </a:r>
            <a:r>
              <a:rPr lang="en-GB" i="1" dirty="0">
                <a:latin typeface="Arial" panose="020B0604020202020204" pitchFamily="34" charset="0"/>
                <a:cs typeface="Arial" panose="020B0604020202020204" pitchFamily="34" charset="0"/>
              </a:rPr>
              <a:t>Teaching multiplication tables</a:t>
            </a:r>
            <a:r>
              <a:rPr lang="en-GB" dirty="0">
                <a:latin typeface="Arial" panose="020B0604020202020204" pitchFamily="34" charset="0"/>
                <a:cs typeface="Arial" panose="020B0604020202020204" pitchFamily="34" charset="0"/>
              </a:rPr>
              <a:t> Primary Mathematics Vol 23 Issue 1 pp3-6</a:t>
            </a:r>
          </a:p>
        </p:txBody>
      </p:sp>
    </p:spTree>
    <p:extLst>
      <p:ext uri="{BB962C8B-B14F-4D97-AF65-F5344CB8AC3E}">
        <p14:creationId xmlns:p14="http://schemas.microsoft.com/office/powerpoint/2010/main" val="63978640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docProps/app.xml><?xml version="1.0" encoding="utf-8"?>
<Properties xmlns="http://schemas.openxmlformats.org/officeDocument/2006/extended-properties" xmlns:vt="http://schemas.openxmlformats.org/officeDocument/2006/docPropsVTypes">
  <Template>Main Event</Template>
  <TotalTime>354</TotalTime>
  <Words>1866</Words>
  <Application>Microsoft Office PowerPoint</Application>
  <PresentationFormat>Widescreen</PresentationFormat>
  <Paragraphs>177</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GDS Transport</vt:lpstr>
      <vt:lpstr>Goodmarker</vt:lpstr>
      <vt:lpstr>Impact</vt:lpstr>
      <vt:lpstr>vtks Rude Metal shadow</vt:lpstr>
      <vt:lpstr>Wingdings</vt:lpstr>
      <vt:lpstr>Main Event</vt:lpstr>
      <vt:lpstr>PowerPoint Presentation</vt:lpstr>
      <vt:lpstr>Meet the Maths team:</vt:lpstr>
      <vt:lpstr>What does the research say?</vt:lpstr>
      <vt:lpstr>PowerPoint Presentation</vt:lpstr>
      <vt:lpstr>Times tables in the early years</vt:lpstr>
      <vt:lpstr>PowerPoint Presentation</vt:lpstr>
      <vt:lpstr>PowerPoint Presentation</vt:lpstr>
      <vt:lpstr>Times tables in Key Stage 1</vt:lpstr>
      <vt:lpstr>PowerPoint Presentation</vt:lpstr>
      <vt:lpstr>PowerPoint Presentation</vt:lpstr>
      <vt:lpstr>PowerPoint Presentation</vt:lpstr>
      <vt:lpstr>PowerPoint Presentation</vt:lpstr>
      <vt:lpstr>Times tables in Lower Key Stage 2</vt:lpstr>
      <vt:lpstr>PowerPoint Presentation</vt:lpstr>
      <vt:lpstr>PowerPoint Presentation</vt:lpstr>
      <vt:lpstr>PowerPoint Presentation</vt:lpstr>
      <vt:lpstr>Times Tables in Upper Key Stage 2</vt:lpstr>
      <vt:lpstr>PowerPoint Presentation</vt:lpstr>
      <vt:lpstr>PowerPoint Presentation</vt:lpstr>
      <vt:lpstr>PowerPoint Presentation</vt:lpstr>
      <vt:lpstr>PowerPoint Presentation</vt:lpstr>
      <vt:lpstr>Downloads</vt:lpstr>
      <vt:lpstr>Interactive Tools</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Slater</dc:creator>
  <cp:lastModifiedBy>John Slater</cp:lastModifiedBy>
  <cp:revision>8</cp:revision>
  <dcterms:created xsi:type="dcterms:W3CDTF">2022-02-08T14:02:44Z</dcterms:created>
  <dcterms:modified xsi:type="dcterms:W3CDTF">2022-02-09T11:42:46Z</dcterms:modified>
</cp:coreProperties>
</file>